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1" r:id="rId3"/>
    <p:sldId id="257" r:id="rId4"/>
    <p:sldId id="279" r:id="rId5"/>
    <p:sldId id="262" r:id="rId6"/>
    <p:sldId id="287" r:id="rId7"/>
    <p:sldId id="263" r:id="rId8"/>
    <p:sldId id="281" r:id="rId9"/>
    <p:sldId id="280" r:id="rId10"/>
    <p:sldId id="283" r:id="rId11"/>
    <p:sldId id="284" r:id="rId12"/>
    <p:sldId id="290" r:id="rId13"/>
    <p:sldId id="289" r:id="rId14"/>
    <p:sldId id="260" r:id="rId15"/>
    <p:sldId id="285" r:id="rId16"/>
    <p:sldId id="268" r:id="rId17"/>
    <p:sldId id="286"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81077"/>
  </p:normalViewPr>
  <p:slideViewPr>
    <p:cSldViewPr snapToGrid="0" snapToObjects="1">
      <p:cViewPr varScale="1">
        <p:scale>
          <a:sx n="96" d="100"/>
          <a:sy n="96" d="100"/>
        </p:scale>
        <p:origin x="8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84382-CC7F-5147-BB78-4C73A1F3AE2F}" type="datetimeFigureOut">
              <a:rPr lang="en-US" smtClean="0"/>
              <a:t>9/15/16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1F960-DCBF-574F-B19B-9ACD483F039F}" type="slidenum">
              <a:rPr lang="en-US" smtClean="0"/>
              <a:t>‹#›</a:t>
            </a:fld>
            <a:endParaRPr lang="en-US"/>
          </a:p>
        </p:txBody>
      </p:sp>
    </p:spTree>
    <p:extLst>
      <p:ext uri="{BB962C8B-B14F-4D97-AF65-F5344CB8AC3E}">
        <p14:creationId xmlns:p14="http://schemas.microsoft.com/office/powerpoint/2010/main" val="212448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with some bias toward segmentation in fly datasets, though observations should generalize across different organisms and EM imaging strategies.</a:t>
            </a:r>
            <a:endParaRPr lang="en-US" dirty="0"/>
          </a:p>
        </p:txBody>
      </p:sp>
      <p:sp>
        <p:nvSpPr>
          <p:cNvPr id="4" name="Slide Number Placeholder 3"/>
          <p:cNvSpPr>
            <a:spLocks noGrp="1"/>
          </p:cNvSpPr>
          <p:nvPr>
            <p:ph type="sldNum" sz="quarter" idx="10"/>
          </p:nvPr>
        </p:nvSpPr>
        <p:spPr/>
        <p:txBody>
          <a:bodyPr/>
          <a:lstStyle/>
          <a:p>
            <a:fld id="{B461F960-DCBF-574F-B19B-9ACD483F039F}" type="slidenum">
              <a:rPr lang="en-US" smtClean="0"/>
              <a:t>1</a:t>
            </a:fld>
            <a:endParaRPr lang="en-US"/>
          </a:p>
        </p:txBody>
      </p:sp>
    </p:spTree>
    <p:extLst>
      <p:ext uri="{BB962C8B-B14F-4D97-AF65-F5344CB8AC3E}">
        <p14:creationId xmlns:p14="http://schemas.microsoft.com/office/powerpoint/2010/main" val="1688681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neuronal pathways have multiple</a:t>
            </a:r>
            <a:r>
              <a:rPr lang="en-US" baseline="0" dirty="0" smtClean="0"/>
              <a:t> connections between the same neurons; there is redundancy in the circuit.</a:t>
            </a:r>
          </a:p>
          <a:p>
            <a:endParaRPr lang="en-US" baseline="0" dirty="0" smtClean="0"/>
          </a:p>
          <a:p>
            <a:r>
              <a:rPr lang="en-US" baseline="0" dirty="0" smtClean="0"/>
              <a:t>Cardona et al, also show that in some cases reconstructing the peripheral tips of a neuron is not always necessary.</a:t>
            </a:r>
          </a:p>
        </p:txBody>
      </p:sp>
      <p:sp>
        <p:nvSpPr>
          <p:cNvPr id="4" name="Slide Number Placeholder 3"/>
          <p:cNvSpPr>
            <a:spLocks noGrp="1"/>
          </p:cNvSpPr>
          <p:nvPr>
            <p:ph type="sldNum" sz="quarter" idx="10"/>
          </p:nvPr>
        </p:nvSpPr>
        <p:spPr/>
        <p:txBody>
          <a:bodyPr/>
          <a:lstStyle/>
          <a:p>
            <a:fld id="{B461F960-DCBF-574F-B19B-9ACD483F039F}" type="slidenum">
              <a:rPr lang="en-US" smtClean="0"/>
              <a:t>14</a:t>
            </a:fld>
            <a:endParaRPr lang="en-US"/>
          </a:p>
        </p:txBody>
      </p:sp>
    </p:spTree>
    <p:extLst>
      <p:ext uri="{BB962C8B-B14F-4D97-AF65-F5344CB8AC3E}">
        <p14:creationId xmlns:p14="http://schemas.microsoft.com/office/powerpoint/2010/main" val="432472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Manual proofreading is very costly but sadly necessary with current segmentation quality.  Manual proofreading cost will likely dominate for some time.  For every 1 </a:t>
            </a:r>
            <a:r>
              <a:rPr lang="en-US" baseline="0" dirty="0" err="1" smtClean="0"/>
              <a:t>cpu</a:t>
            </a:r>
            <a:r>
              <a:rPr lang="en-US" baseline="0" dirty="0" smtClean="0"/>
              <a:t> hour to generate segmentation, we might need 10 hours of manual labor.  Segmentation needs to improve by 1000x to make the cost of manual correction similar to CPU cost (assuming conservative 100 </a:t>
            </a:r>
            <a:r>
              <a:rPr lang="en-US" baseline="0" dirty="0" err="1" smtClean="0"/>
              <a:t>cpu</a:t>
            </a:r>
            <a:r>
              <a:rPr lang="en-US" baseline="0" dirty="0" smtClean="0"/>
              <a:t> hours ~ 1 human hour).  This is ignoring speedups in computation and use of GPUs which exacerbates the differences even more.</a:t>
            </a:r>
            <a:endParaRPr lang="en-US" dirty="0"/>
          </a:p>
        </p:txBody>
      </p:sp>
      <p:sp>
        <p:nvSpPr>
          <p:cNvPr id="4" name="Slide Number Placeholder 3"/>
          <p:cNvSpPr>
            <a:spLocks noGrp="1"/>
          </p:cNvSpPr>
          <p:nvPr>
            <p:ph type="sldNum" sz="quarter" idx="10"/>
          </p:nvPr>
        </p:nvSpPr>
        <p:spPr/>
        <p:txBody>
          <a:bodyPr/>
          <a:lstStyle/>
          <a:p>
            <a:fld id="{B461F960-DCBF-574F-B19B-9ACD483F039F}" type="slidenum">
              <a:rPr lang="en-US" smtClean="0"/>
              <a:t>15</a:t>
            </a:fld>
            <a:endParaRPr lang="en-US"/>
          </a:p>
        </p:txBody>
      </p:sp>
    </p:spTree>
    <p:extLst>
      <p:ext uri="{BB962C8B-B14F-4D97-AF65-F5344CB8AC3E}">
        <p14:creationId xmlns:p14="http://schemas.microsoft.com/office/powerpoint/2010/main" val="178154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synapse connectivity is a biologically more relevant metric but synapses and small processes are sparse in image space and tend to be in noisy, hard-to-train regions.  We are tolerant of some errors since small false merges, lead to only small </a:t>
            </a:r>
            <a:r>
              <a:rPr lang="en-US" dirty="0" err="1" smtClean="0"/>
              <a:t>connectomic</a:t>
            </a:r>
            <a:r>
              <a:rPr lang="en-US" dirty="0" smtClean="0"/>
              <a:t> changes.</a:t>
            </a:r>
            <a:r>
              <a:rPr lang="en-US" baseline="0" dirty="0" smtClean="0"/>
              <a:t>  There are some simple priors that can be used as a small segment should either leave the dataset or be connected to a ‘bigger’ segment.</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 voxel-based objectives better reflect the image data and are appropriate for basic neuronal shape where there are dense labels making up most of the training data.  Classifiers in this space are tuned to over-merge and are less tolerant of errors.</a:t>
            </a:r>
          </a:p>
          <a:p>
            <a:endParaRPr lang="en-US" dirty="0"/>
          </a:p>
        </p:txBody>
      </p:sp>
      <p:sp>
        <p:nvSpPr>
          <p:cNvPr id="4" name="Slide Number Placeholder 3"/>
          <p:cNvSpPr>
            <a:spLocks noGrp="1"/>
          </p:cNvSpPr>
          <p:nvPr>
            <p:ph type="sldNum" sz="quarter" idx="10"/>
          </p:nvPr>
        </p:nvSpPr>
        <p:spPr/>
        <p:txBody>
          <a:bodyPr/>
          <a:lstStyle/>
          <a:p>
            <a:fld id="{B461F960-DCBF-574F-B19B-9ACD483F039F}" type="slidenum">
              <a:rPr lang="en-US" smtClean="0"/>
              <a:t>16</a:t>
            </a:fld>
            <a:endParaRPr lang="en-US"/>
          </a:p>
        </p:txBody>
      </p:sp>
    </p:spTree>
    <p:extLst>
      <p:ext uri="{BB962C8B-B14F-4D97-AF65-F5344CB8AC3E}">
        <p14:creationId xmlns:p14="http://schemas.microsoft.com/office/powerpoint/2010/main" val="436090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limit manual proofreading by 1) explicitly not requiring a 100% complete connectome, 2) improving the quality of initial segmentation and top-down segmentation to get body shapes and 3) algorithms to automatically attach small processes to large bodies.</a:t>
            </a:r>
            <a:endParaRPr lang="en-US" dirty="0" smtClean="0"/>
          </a:p>
          <a:p>
            <a:endParaRPr lang="en-US" dirty="0" smtClean="0"/>
          </a:p>
          <a:p>
            <a:r>
              <a:rPr lang="en-US" dirty="0" smtClean="0"/>
              <a:t>We</a:t>
            </a:r>
            <a:r>
              <a:rPr lang="en-US" baseline="0" dirty="0" smtClean="0"/>
              <a:t> have seen some examples where the tail is very long and the number of big bodies (with at least some synapse annotation) is a small fraction of the total number of segments that would give a 100% connectome.  We can potentially avoid doing a lot of this work while still preserving the result.</a:t>
            </a:r>
          </a:p>
          <a:p>
            <a:endParaRPr lang="en-US" baseline="0" dirty="0" smtClean="0"/>
          </a:p>
          <a:p>
            <a:r>
              <a:rPr lang="en-US" baseline="0" dirty="0" smtClean="0"/>
              <a:t>Automatic attaching small bodies can be done in a way that avoids mergers between the large bodies.  Therefore we can tolerate some errors in these algorithms.  We can also safely limit training/validation to smaller datasets since high-level shapes are less relevant here.</a:t>
            </a:r>
          </a:p>
        </p:txBody>
      </p:sp>
      <p:sp>
        <p:nvSpPr>
          <p:cNvPr id="4" name="Slide Number Placeholder 3"/>
          <p:cNvSpPr>
            <a:spLocks noGrp="1"/>
          </p:cNvSpPr>
          <p:nvPr>
            <p:ph type="sldNum" sz="quarter" idx="10"/>
          </p:nvPr>
        </p:nvSpPr>
        <p:spPr/>
        <p:txBody>
          <a:bodyPr/>
          <a:lstStyle/>
          <a:p>
            <a:fld id="{B461F960-DCBF-574F-B19B-9ACD483F039F}" type="slidenum">
              <a:rPr lang="en-US" smtClean="0"/>
              <a:t>17</a:t>
            </a:fld>
            <a:endParaRPr lang="en-US"/>
          </a:p>
        </p:txBody>
      </p:sp>
    </p:spTree>
    <p:extLst>
      <p:ext uri="{BB962C8B-B14F-4D97-AF65-F5344CB8AC3E}">
        <p14:creationId xmlns:p14="http://schemas.microsoft.com/office/powerpoint/2010/main" val="1874009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Top-down</a:t>
            </a:r>
            <a:r>
              <a:rPr lang="en-US" baseline="0" dirty="0" smtClean="0"/>
              <a:t> strategies might be necessary to avoid catastrophic errors.</a:t>
            </a:r>
          </a:p>
          <a:p>
            <a:endParaRPr lang="en-US" baseline="0" dirty="0" smtClean="0"/>
          </a:p>
          <a:p>
            <a:r>
              <a:rPr lang="en-US" dirty="0" smtClean="0"/>
              <a:t>Acceptable</a:t>
            </a:r>
            <a:r>
              <a:rPr lang="en-US" baseline="0" dirty="0" smtClean="0"/>
              <a:t> connectome errors will vary depending on the biological goals.  Given these goals, the segmentation can exploit any flexibility (i.e., where accuracy does not need to be as great) but ensure that some minimal standard is achieved.</a:t>
            </a:r>
            <a:endParaRPr lang="en-US" dirty="0"/>
          </a:p>
        </p:txBody>
      </p:sp>
      <p:sp>
        <p:nvSpPr>
          <p:cNvPr id="4" name="Slide Number Placeholder 3"/>
          <p:cNvSpPr>
            <a:spLocks noGrp="1"/>
          </p:cNvSpPr>
          <p:nvPr>
            <p:ph type="sldNum" sz="quarter" idx="10"/>
          </p:nvPr>
        </p:nvSpPr>
        <p:spPr/>
        <p:txBody>
          <a:bodyPr/>
          <a:lstStyle/>
          <a:p>
            <a:fld id="{B461F960-DCBF-574F-B19B-9ACD483F039F}" type="slidenum">
              <a:rPr lang="en-US" smtClean="0"/>
              <a:t>18</a:t>
            </a:fld>
            <a:endParaRPr lang="en-US"/>
          </a:p>
        </p:txBody>
      </p:sp>
    </p:spTree>
    <p:extLst>
      <p:ext uri="{BB962C8B-B14F-4D97-AF65-F5344CB8AC3E}">
        <p14:creationId xmlns:p14="http://schemas.microsoft.com/office/powerpoint/2010/main" val="64573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61F960-DCBF-574F-B19B-9ACD483F039F}" type="slidenum">
              <a:rPr lang="en-US" smtClean="0"/>
              <a:t>2</a:t>
            </a:fld>
            <a:endParaRPr lang="en-US"/>
          </a:p>
        </p:txBody>
      </p:sp>
    </p:spTree>
    <p:extLst>
      <p:ext uri="{BB962C8B-B14F-4D97-AF65-F5344CB8AC3E}">
        <p14:creationId xmlns:p14="http://schemas.microsoft.com/office/powerpoint/2010/main" val="45917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a:t>
            </a:r>
            <a:r>
              <a:rPr lang="en-US" baseline="0" dirty="0" smtClean="0"/>
              <a:t> objective tries to capture the quality of partitioning image data into distinct neuronal shapes.  Rand index and variation of information (VI) are two commonly used metrics.  Metrics are evaluated over image space.</a:t>
            </a:r>
            <a:endParaRPr lang="en-US" dirty="0"/>
          </a:p>
        </p:txBody>
      </p:sp>
      <p:sp>
        <p:nvSpPr>
          <p:cNvPr id="4" name="Slide Number Placeholder 3"/>
          <p:cNvSpPr>
            <a:spLocks noGrp="1"/>
          </p:cNvSpPr>
          <p:nvPr>
            <p:ph type="sldNum" sz="quarter" idx="10"/>
          </p:nvPr>
        </p:nvSpPr>
        <p:spPr/>
        <p:txBody>
          <a:bodyPr/>
          <a:lstStyle/>
          <a:p>
            <a:fld id="{B461F960-DCBF-574F-B19B-9ACD483F039F}" type="slidenum">
              <a:rPr lang="en-US" smtClean="0"/>
              <a:t>3</a:t>
            </a:fld>
            <a:endParaRPr lang="en-US"/>
          </a:p>
        </p:txBody>
      </p:sp>
    </p:spTree>
    <p:extLst>
      <p:ext uri="{BB962C8B-B14F-4D97-AF65-F5344CB8AC3E}">
        <p14:creationId xmlns:p14="http://schemas.microsoft.com/office/powerpoint/2010/main" val="1340999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Boundary prediction objective to minimize pixel error</a:t>
            </a:r>
            <a:r>
              <a:rPr lang="en-US" baseline="0" dirty="0" smtClean="0"/>
              <a:t> or MALIS on small patches</a:t>
            </a:r>
            <a:r>
              <a:rPr lang="en-US" dirty="0" smtClean="0"/>
              <a:t>.  Agglomeration objective</a:t>
            </a:r>
            <a:r>
              <a:rPr lang="en-US" baseline="0" dirty="0" smtClean="0"/>
              <a:t> to o</a:t>
            </a:r>
            <a:r>
              <a:rPr lang="en-US" dirty="0" smtClean="0"/>
              <a:t>ptimize</a:t>
            </a:r>
            <a:r>
              <a:rPr lang="en-US" baseline="0" dirty="0" smtClean="0"/>
              <a:t> for merge/split Rand/VI errors.  Is this best way to decompose this problem space?</a:t>
            </a:r>
            <a:endParaRPr lang="en-US" dirty="0"/>
          </a:p>
        </p:txBody>
      </p:sp>
      <p:sp>
        <p:nvSpPr>
          <p:cNvPr id="4" name="Slide Number Placeholder 3"/>
          <p:cNvSpPr>
            <a:spLocks noGrp="1"/>
          </p:cNvSpPr>
          <p:nvPr>
            <p:ph type="sldNum" sz="quarter" idx="10"/>
          </p:nvPr>
        </p:nvSpPr>
        <p:spPr/>
        <p:txBody>
          <a:bodyPr/>
          <a:lstStyle/>
          <a:p>
            <a:fld id="{B461F960-DCBF-574F-B19B-9ACD483F039F}" type="slidenum">
              <a:rPr lang="en-US" smtClean="0"/>
              <a:t>5</a:t>
            </a:fld>
            <a:endParaRPr lang="en-US"/>
          </a:p>
        </p:txBody>
      </p:sp>
    </p:spTree>
    <p:extLst>
      <p:ext uri="{BB962C8B-B14F-4D97-AF65-F5344CB8AC3E}">
        <p14:creationId xmlns:p14="http://schemas.microsoft.com/office/powerpoint/2010/main" val="90288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a:t>
            </a:r>
            <a:r>
              <a:rPr lang="en-US" baseline="0" dirty="0" smtClean="0"/>
              <a:t> datasets will not fully reveal the large-scale impact of some of these errors.  Due to finite training, lack of classifier generalizability could increase sensitivity to data anomalies.</a:t>
            </a:r>
            <a:endParaRPr lang="en-US" dirty="0"/>
          </a:p>
        </p:txBody>
      </p:sp>
      <p:sp>
        <p:nvSpPr>
          <p:cNvPr id="4" name="Slide Number Placeholder 3"/>
          <p:cNvSpPr>
            <a:spLocks noGrp="1"/>
          </p:cNvSpPr>
          <p:nvPr>
            <p:ph type="sldNum" sz="quarter" idx="10"/>
          </p:nvPr>
        </p:nvSpPr>
        <p:spPr/>
        <p:txBody>
          <a:bodyPr/>
          <a:lstStyle/>
          <a:p>
            <a:fld id="{B461F960-DCBF-574F-B19B-9ACD483F039F}" type="slidenum">
              <a:rPr lang="en-US" smtClean="0"/>
              <a:t>8</a:t>
            </a:fld>
            <a:endParaRPr lang="en-US"/>
          </a:p>
        </p:txBody>
      </p:sp>
    </p:spTree>
    <p:extLst>
      <p:ext uri="{BB962C8B-B14F-4D97-AF65-F5344CB8AC3E}">
        <p14:creationId xmlns:p14="http://schemas.microsoft.com/office/powerpoint/2010/main" val="143940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good news is that </a:t>
            </a:r>
            <a:r>
              <a:rPr lang="en-US" baseline="0" dirty="0" err="1" smtClean="0"/>
              <a:t>connectomics</a:t>
            </a:r>
            <a:r>
              <a:rPr lang="en-US" baseline="0" dirty="0" smtClean="0"/>
              <a:t> is relatively new and there has been a lot of progress.</a:t>
            </a:r>
            <a:endParaRPr lang="en-US" dirty="0"/>
          </a:p>
        </p:txBody>
      </p:sp>
      <p:sp>
        <p:nvSpPr>
          <p:cNvPr id="4" name="Slide Number Placeholder 3"/>
          <p:cNvSpPr>
            <a:spLocks noGrp="1"/>
          </p:cNvSpPr>
          <p:nvPr>
            <p:ph type="sldNum" sz="quarter" idx="10"/>
          </p:nvPr>
        </p:nvSpPr>
        <p:spPr/>
        <p:txBody>
          <a:bodyPr/>
          <a:lstStyle/>
          <a:p>
            <a:fld id="{B461F960-DCBF-574F-B19B-9ACD483F039F}" type="slidenum">
              <a:rPr lang="en-US" smtClean="0"/>
              <a:t>9</a:t>
            </a:fld>
            <a:endParaRPr lang="en-US"/>
          </a:p>
        </p:txBody>
      </p:sp>
    </p:spTree>
    <p:extLst>
      <p:ext uri="{BB962C8B-B14F-4D97-AF65-F5344CB8AC3E}">
        <p14:creationId xmlns:p14="http://schemas.microsoft.com/office/powerpoint/2010/main" val="303656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the current</a:t>
            </a:r>
            <a:r>
              <a:rPr lang="en-US" baseline="0" dirty="0" smtClean="0"/>
              <a:t> objective is slightly wrong, why is segmentation failing to extract neurons and connectomes?</a:t>
            </a:r>
          </a:p>
          <a:p>
            <a:endParaRPr lang="en-US" baseline="0" dirty="0" smtClean="0"/>
          </a:p>
          <a:p>
            <a:r>
              <a:rPr lang="en-US" baseline="0" dirty="0" smtClean="0"/>
              <a:t>Near perfection is needed in terms of pixel correctness because small errors can lead to very large topological errors. </a:t>
            </a:r>
          </a:p>
          <a:p>
            <a:endParaRPr lang="en-US" baseline="0" dirty="0" smtClean="0"/>
          </a:p>
          <a:p>
            <a:r>
              <a:rPr lang="en-US" baseline="0" dirty="0" smtClean="0"/>
              <a:t>This perfection is also hard to achieve on a large dataset because a classifier might not generalize to all the data.</a:t>
            </a:r>
          </a:p>
        </p:txBody>
      </p:sp>
      <p:sp>
        <p:nvSpPr>
          <p:cNvPr id="4" name="Slide Number Placeholder 3"/>
          <p:cNvSpPr>
            <a:spLocks noGrp="1"/>
          </p:cNvSpPr>
          <p:nvPr>
            <p:ph type="sldNum" sz="quarter" idx="10"/>
          </p:nvPr>
        </p:nvSpPr>
        <p:spPr/>
        <p:txBody>
          <a:bodyPr/>
          <a:lstStyle/>
          <a:p>
            <a:fld id="{B461F960-DCBF-574F-B19B-9ACD483F039F}" type="slidenum">
              <a:rPr lang="en-US" smtClean="0"/>
              <a:t>10</a:t>
            </a:fld>
            <a:endParaRPr lang="en-US"/>
          </a:p>
        </p:txBody>
      </p:sp>
    </p:spTree>
    <p:extLst>
      <p:ext uri="{BB962C8B-B14F-4D97-AF65-F5344CB8AC3E}">
        <p14:creationId xmlns:p14="http://schemas.microsoft.com/office/powerpoint/2010/main" val="91430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Conservative segmentation</a:t>
            </a:r>
            <a:r>
              <a:rPr lang="en-US" baseline="0" dirty="0" smtClean="0"/>
              <a:t> to avoid false mergers affects both big neuron shapes and small processes.  When weighting a segment size by number of synapse annotations instead of voxel count the fragmentation seen is more profound.</a:t>
            </a:r>
            <a:endParaRPr lang="en-US" dirty="0" smtClean="0"/>
          </a:p>
          <a:p>
            <a:endParaRPr lang="en-US" dirty="0" smtClean="0"/>
          </a:p>
          <a:p>
            <a:r>
              <a:rPr lang="en-US" dirty="0" smtClean="0"/>
              <a:t>We</a:t>
            </a:r>
            <a:r>
              <a:rPr lang="en-US" baseline="0" dirty="0" smtClean="0"/>
              <a:t> therefore make catastrophically bad errors, and often to protect against these errors, we make a lot of small errors that directly hurts the connectome.</a:t>
            </a:r>
            <a:endParaRPr lang="en-US" dirty="0" smtClean="0"/>
          </a:p>
          <a:p>
            <a:endParaRPr lang="en-US" dirty="0" smtClean="0"/>
          </a:p>
          <a:p>
            <a:r>
              <a:rPr lang="en-US" dirty="0" smtClean="0"/>
              <a:t>ZZ: Add histogram for volume and synapse volume (to show volume</a:t>
            </a:r>
            <a:r>
              <a:rPr lang="en-US" baseline="0" dirty="0" smtClean="0"/>
              <a:t> is optimized over synapse and to show that tail.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61F960-DCBF-574F-B19B-9ACD483F039F}" type="slidenum">
              <a:rPr lang="en-US" smtClean="0"/>
              <a:t>11</a:t>
            </a:fld>
            <a:endParaRPr lang="en-US"/>
          </a:p>
        </p:txBody>
      </p:sp>
    </p:spTree>
    <p:extLst>
      <p:ext uri="{BB962C8B-B14F-4D97-AF65-F5344CB8AC3E}">
        <p14:creationId xmlns:p14="http://schemas.microsoft.com/office/powerpoint/2010/main" val="784861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Connectome</a:t>
            </a:r>
            <a:r>
              <a:rPr lang="en-US" baseline="0" dirty="0" smtClean="0"/>
              <a:t> graph will be 100% correct if we have perfect neuronal segmentation and synapses are annotated (either manually or some reasonably accurate algorithm).  In earlier work, a connectome did not explicitly incorporate synaptic connections but contact points between neurons.</a:t>
            </a:r>
          </a:p>
          <a:p>
            <a:endParaRPr lang="en-US" baseline="0" dirty="0" smtClean="0"/>
          </a:p>
          <a:p>
            <a:r>
              <a:rPr lang="en-US" baseline="0" dirty="0" smtClean="0"/>
              <a:t>A perfect Rand or VI score would give a correct connectome (assuming synapses).  But perfection is impossible and anything less than 100% could be hard to interpret … these metrics do not reflect biology</a:t>
            </a:r>
          </a:p>
        </p:txBody>
      </p:sp>
      <p:sp>
        <p:nvSpPr>
          <p:cNvPr id="4" name="Slide Number Placeholder 3"/>
          <p:cNvSpPr>
            <a:spLocks noGrp="1"/>
          </p:cNvSpPr>
          <p:nvPr>
            <p:ph type="sldNum" sz="quarter" idx="10"/>
          </p:nvPr>
        </p:nvSpPr>
        <p:spPr/>
        <p:txBody>
          <a:bodyPr/>
          <a:lstStyle/>
          <a:p>
            <a:fld id="{B461F960-DCBF-574F-B19B-9ACD483F039F}" type="slidenum">
              <a:rPr lang="en-US" smtClean="0"/>
              <a:t>12</a:t>
            </a:fld>
            <a:endParaRPr lang="en-US"/>
          </a:p>
        </p:txBody>
      </p:sp>
    </p:spTree>
    <p:extLst>
      <p:ext uri="{BB962C8B-B14F-4D97-AF65-F5344CB8AC3E}">
        <p14:creationId xmlns:p14="http://schemas.microsoft.com/office/powerpoint/2010/main" val="131915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F8D82D-2D4C-5846-8A4B-0D070A00956F}"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8C44E-344E-5A48-B735-554072E6A46C}" type="slidenum">
              <a:rPr lang="en-US" smtClean="0"/>
              <a:t>‹#›</a:t>
            </a:fld>
            <a:endParaRPr lang="en-US"/>
          </a:p>
        </p:txBody>
      </p:sp>
    </p:spTree>
    <p:extLst>
      <p:ext uri="{BB962C8B-B14F-4D97-AF65-F5344CB8AC3E}">
        <p14:creationId xmlns:p14="http://schemas.microsoft.com/office/powerpoint/2010/main" val="64347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8D82D-2D4C-5846-8A4B-0D070A00956F}"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8C44E-344E-5A48-B735-554072E6A46C}" type="slidenum">
              <a:rPr lang="en-US" smtClean="0"/>
              <a:t>‹#›</a:t>
            </a:fld>
            <a:endParaRPr lang="en-US"/>
          </a:p>
        </p:txBody>
      </p:sp>
    </p:spTree>
    <p:extLst>
      <p:ext uri="{BB962C8B-B14F-4D97-AF65-F5344CB8AC3E}">
        <p14:creationId xmlns:p14="http://schemas.microsoft.com/office/powerpoint/2010/main" val="24723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8D82D-2D4C-5846-8A4B-0D070A00956F}"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8C44E-344E-5A48-B735-554072E6A46C}" type="slidenum">
              <a:rPr lang="en-US" smtClean="0"/>
              <a:t>‹#›</a:t>
            </a:fld>
            <a:endParaRPr lang="en-US"/>
          </a:p>
        </p:txBody>
      </p:sp>
    </p:spTree>
    <p:extLst>
      <p:ext uri="{BB962C8B-B14F-4D97-AF65-F5344CB8AC3E}">
        <p14:creationId xmlns:p14="http://schemas.microsoft.com/office/powerpoint/2010/main" val="198096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8D82D-2D4C-5846-8A4B-0D070A00956F}"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8C44E-344E-5A48-B735-554072E6A46C}" type="slidenum">
              <a:rPr lang="en-US" smtClean="0"/>
              <a:t>‹#›</a:t>
            </a:fld>
            <a:endParaRPr lang="en-US"/>
          </a:p>
        </p:txBody>
      </p:sp>
    </p:spTree>
    <p:extLst>
      <p:ext uri="{BB962C8B-B14F-4D97-AF65-F5344CB8AC3E}">
        <p14:creationId xmlns:p14="http://schemas.microsoft.com/office/powerpoint/2010/main" val="139689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F8D82D-2D4C-5846-8A4B-0D070A00956F}" type="datetimeFigureOut">
              <a:rPr lang="en-US" smtClean="0"/>
              <a:t>9/15/16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8C44E-344E-5A48-B735-554072E6A46C}" type="slidenum">
              <a:rPr lang="en-US" smtClean="0"/>
              <a:t>‹#›</a:t>
            </a:fld>
            <a:endParaRPr lang="en-US"/>
          </a:p>
        </p:txBody>
      </p:sp>
    </p:spTree>
    <p:extLst>
      <p:ext uri="{BB962C8B-B14F-4D97-AF65-F5344CB8AC3E}">
        <p14:creationId xmlns:p14="http://schemas.microsoft.com/office/powerpoint/2010/main" val="133274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8D82D-2D4C-5846-8A4B-0D070A00956F}"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8C44E-344E-5A48-B735-554072E6A46C}" type="slidenum">
              <a:rPr lang="en-US" smtClean="0"/>
              <a:t>‹#›</a:t>
            </a:fld>
            <a:endParaRPr lang="en-US"/>
          </a:p>
        </p:txBody>
      </p:sp>
    </p:spTree>
    <p:extLst>
      <p:ext uri="{BB962C8B-B14F-4D97-AF65-F5344CB8AC3E}">
        <p14:creationId xmlns:p14="http://schemas.microsoft.com/office/powerpoint/2010/main" val="125118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F8D82D-2D4C-5846-8A4B-0D070A00956F}" type="datetimeFigureOut">
              <a:rPr lang="en-US" smtClean="0"/>
              <a:t>9/15/16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8C44E-344E-5A48-B735-554072E6A46C}" type="slidenum">
              <a:rPr lang="en-US" smtClean="0"/>
              <a:t>‹#›</a:t>
            </a:fld>
            <a:endParaRPr lang="en-US"/>
          </a:p>
        </p:txBody>
      </p:sp>
    </p:spTree>
    <p:extLst>
      <p:ext uri="{BB962C8B-B14F-4D97-AF65-F5344CB8AC3E}">
        <p14:creationId xmlns:p14="http://schemas.microsoft.com/office/powerpoint/2010/main" val="44168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F8D82D-2D4C-5846-8A4B-0D070A00956F}" type="datetimeFigureOut">
              <a:rPr lang="en-US" smtClean="0"/>
              <a:t>9/15/16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8C44E-344E-5A48-B735-554072E6A46C}" type="slidenum">
              <a:rPr lang="en-US" smtClean="0"/>
              <a:t>‹#›</a:t>
            </a:fld>
            <a:endParaRPr lang="en-US"/>
          </a:p>
        </p:txBody>
      </p:sp>
    </p:spTree>
    <p:extLst>
      <p:ext uri="{BB962C8B-B14F-4D97-AF65-F5344CB8AC3E}">
        <p14:creationId xmlns:p14="http://schemas.microsoft.com/office/powerpoint/2010/main" val="166289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8D82D-2D4C-5846-8A4B-0D070A00956F}" type="datetimeFigureOut">
              <a:rPr lang="en-US" smtClean="0"/>
              <a:t>9/15/16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8C44E-344E-5A48-B735-554072E6A46C}" type="slidenum">
              <a:rPr lang="en-US" smtClean="0"/>
              <a:t>‹#›</a:t>
            </a:fld>
            <a:endParaRPr lang="en-US"/>
          </a:p>
        </p:txBody>
      </p:sp>
    </p:spTree>
    <p:extLst>
      <p:ext uri="{BB962C8B-B14F-4D97-AF65-F5344CB8AC3E}">
        <p14:creationId xmlns:p14="http://schemas.microsoft.com/office/powerpoint/2010/main" val="98546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8D82D-2D4C-5846-8A4B-0D070A00956F}"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8C44E-344E-5A48-B735-554072E6A46C}" type="slidenum">
              <a:rPr lang="en-US" smtClean="0"/>
              <a:t>‹#›</a:t>
            </a:fld>
            <a:endParaRPr lang="en-US"/>
          </a:p>
        </p:txBody>
      </p:sp>
    </p:spTree>
    <p:extLst>
      <p:ext uri="{BB962C8B-B14F-4D97-AF65-F5344CB8AC3E}">
        <p14:creationId xmlns:p14="http://schemas.microsoft.com/office/powerpoint/2010/main" val="126772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8D82D-2D4C-5846-8A4B-0D070A00956F}" type="datetimeFigureOut">
              <a:rPr lang="en-US" smtClean="0"/>
              <a:t>9/15/16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8C44E-344E-5A48-B735-554072E6A46C}" type="slidenum">
              <a:rPr lang="en-US" smtClean="0"/>
              <a:t>‹#›</a:t>
            </a:fld>
            <a:endParaRPr lang="en-US"/>
          </a:p>
        </p:txBody>
      </p:sp>
    </p:spTree>
    <p:extLst>
      <p:ext uri="{BB962C8B-B14F-4D97-AF65-F5344CB8AC3E}">
        <p14:creationId xmlns:p14="http://schemas.microsoft.com/office/powerpoint/2010/main" val="15507976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8D82D-2D4C-5846-8A4B-0D070A00956F}" type="datetimeFigureOut">
              <a:rPr lang="en-US" smtClean="0"/>
              <a:t>9/15/16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8C44E-344E-5A48-B735-554072E6A46C}" type="slidenum">
              <a:rPr lang="en-US" smtClean="0"/>
              <a:t>‹#›</a:t>
            </a:fld>
            <a:endParaRPr lang="en-US"/>
          </a:p>
        </p:txBody>
      </p:sp>
    </p:spTree>
    <p:extLst>
      <p:ext uri="{BB962C8B-B14F-4D97-AF65-F5344CB8AC3E}">
        <p14:creationId xmlns:p14="http://schemas.microsoft.com/office/powerpoint/2010/main" val="1526544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9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tif"/><Relationship Id="rId1" Type="http://schemas.openxmlformats.org/officeDocument/2006/relationships/slideLayout" Target="../slideLayouts/slideLayout2.xml"/><Relationship Id="rId2" Type="http://schemas.openxmlformats.org/officeDocument/2006/relationships/image" Target="../media/image10.t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9132"/>
            <a:ext cx="9144000" cy="2387600"/>
          </a:xfrm>
        </p:spPr>
        <p:txBody>
          <a:bodyPr>
            <a:normAutofit/>
          </a:bodyPr>
          <a:lstStyle/>
          <a:p>
            <a:r>
              <a:rPr lang="en-US" sz="5800" dirty="0" smtClean="0"/>
              <a:t>EM Segmentation</a:t>
            </a:r>
            <a:br>
              <a:rPr lang="en-US" sz="5800" dirty="0" smtClean="0"/>
            </a:br>
            <a:r>
              <a:rPr lang="en-US" sz="5800" dirty="0" smtClean="0"/>
              <a:t>in </a:t>
            </a:r>
            <a:r>
              <a:rPr lang="en-US" sz="5800" dirty="0" err="1" smtClean="0"/>
              <a:t>Connectomics</a:t>
            </a:r>
            <a:r>
              <a:rPr lang="en-US" sz="4800" dirty="0" smtClean="0"/>
              <a:t/>
            </a:r>
            <a:br>
              <a:rPr lang="en-US" sz="4800" dirty="0" smtClean="0"/>
            </a:br>
            <a:r>
              <a:rPr lang="en-US" sz="3600" i="1" dirty="0" smtClean="0"/>
              <a:t>a User’s Perspective</a:t>
            </a:r>
            <a:endParaRPr lang="en-US" sz="3600" i="1" dirty="0"/>
          </a:p>
        </p:txBody>
      </p:sp>
      <p:sp>
        <p:nvSpPr>
          <p:cNvPr id="3" name="Subtitle 2"/>
          <p:cNvSpPr>
            <a:spLocks noGrp="1"/>
          </p:cNvSpPr>
          <p:nvPr>
            <p:ph type="subTitle" idx="1"/>
          </p:nvPr>
        </p:nvSpPr>
        <p:spPr>
          <a:xfrm>
            <a:off x="1524000" y="5986843"/>
            <a:ext cx="9144000" cy="675042"/>
          </a:xfrm>
        </p:spPr>
        <p:txBody>
          <a:bodyPr>
            <a:normAutofit/>
          </a:bodyPr>
          <a:lstStyle/>
          <a:p>
            <a:r>
              <a:rPr lang="en-US" sz="3000" dirty="0" smtClean="0"/>
              <a:t>Stephen Plaza</a:t>
            </a:r>
            <a:endParaRPr lang="en-US" sz="3000" dirty="0"/>
          </a:p>
        </p:txBody>
      </p:sp>
      <p:pic>
        <p:nvPicPr>
          <p:cNvPr id="4" name="Picture 3" descr="WayneNetwork.JPG"/>
          <p:cNvPicPr>
            <a:picLocks noChangeAspect="1"/>
          </p:cNvPicPr>
          <p:nvPr/>
        </p:nvPicPr>
        <p:blipFill>
          <a:blip r:embed="rId3" cstate="print"/>
          <a:stretch>
            <a:fillRect/>
          </a:stretch>
        </p:blipFill>
        <p:spPr>
          <a:xfrm>
            <a:off x="6998453" y="3530710"/>
            <a:ext cx="2440353" cy="1286725"/>
          </a:xfrm>
          <a:prstGeom prst="rect">
            <a:avLst/>
          </a:prstGeom>
          <a:ln>
            <a:noFill/>
          </a:ln>
        </p:spPr>
      </p:pic>
      <p:pic>
        <p:nvPicPr>
          <p:cNvPr id="6" name="Content Placeholder 3" descr="LunaOne (1).png"/>
          <p:cNvPicPr>
            <a:picLocks noChangeAspect="1"/>
          </p:cNvPicPr>
          <p:nvPr/>
        </p:nvPicPr>
        <p:blipFill>
          <a:blip r:embed="rId4">
            <a:lum contrast="40000"/>
          </a:blip>
          <a:srcRect/>
          <a:stretch>
            <a:fillRect/>
          </a:stretch>
        </p:blipFill>
        <p:spPr>
          <a:xfrm>
            <a:off x="3908461" y="3515841"/>
            <a:ext cx="1195692" cy="1183661"/>
          </a:xfrm>
          <a:prstGeom prst="rect">
            <a:avLst/>
          </a:prstGeom>
        </p:spPr>
      </p:pic>
      <p:sp>
        <p:nvSpPr>
          <p:cNvPr id="7" name="Right Arrow 6"/>
          <p:cNvSpPr/>
          <p:nvPr/>
        </p:nvSpPr>
        <p:spPr>
          <a:xfrm>
            <a:off x="5826633" y="3947934"/>
            <a:ext cx="633050" cy="295604"/>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latin typeface="Arial"/>
            </a:endParaRPr>
          </a:p>
        </p:txBody>
      </p:sp>
      <p:sp>
        <p:nvSpPr>
          <p:cNvPr id="8" name="TextBox 7"/>
          <p:cNvSpPr txBox="1"/>
          <p:nvPr/>
        </p:nvSpPr>
        <p:spPr>
          <a:xfrm>
            <a:off x="5954462" y="3576300"/>
            <a:ext cx="284025" cy="377026"/>
          </a:xfrm>
          <a:prstGeom prst="rect">
            <a:avLst/>
          </a:prstGeom>
          <a:noFill/>
        </p:spPr>
        <p:txBody>
          <a:bodyPr wrap="square" lIns="68580" tIns="34290" rIns="68580" bIns="34290" rtlCol="0">
            <a:spAutoFit/>
          </a:bodyPr>
          <a:lstStyle/>
          <a:p>
            <a:r>
              <a:rPr lang="en-US" sz="2000" dirty="0">
                <a:latin typeface="Arial"/>
              </a:rPr>
              <a:t>?</a:t>
            </a:r>
          </a:p>
        </p:txBody>
      </p:sp>
      <p:sp>
        <p:nvSpPr>
          <p:cNvPr id="9" name="TextBox 8"/>
          <p:cNvSpPr txBox="1"/>
          <p:nvPr/>
        </p:nvSpPr>
        <p:spPr>
          <a:xfrm>
            <a:off x="3232406" y="3463194"/>
            <a:ext cx="528538" cy="377026"/>
          </a:xfrm>
          <a:prstGeom prst="rect">
            <a:avLst/>
          </a:prstGeom>
          <a:noFill/>
        </p:spPr>
        <p:txBody>
          <a:bodyPr wrap="square" lIns="68580" tIns="34290" rIns="68580" bIns="34290" rtlCol="0">
            <a:spAutoFit/>
          </a:bodyPr>
          <a:lstStyle/>
          <a:p>
            <a:r>
              <a:rPr lang="en-US" sz="2000" i="1" dirty="0" smtClean="0">
                <a:latin typeface="Arial"/>
              </a:rPr>
              <a:t>EM</a:t>
            </a:r>
            <a:endParaRPr lang="en-US" sz="2000" i="1" dirty="0">
              <a:latin typeface="Arial"/>
            </a:endParaRPr>
          </a:p>
        </p:txBody>
      </p:sp>
      <p:pic>
        <p:nvPicPr>
          <p:cNvPr id="10" name="Content Placeholder 3" descr="LunaOne (1).png"/>
          <p:cNvPicPr>
            <a:picLocks noChangeAspect="1"/>
          </p:cNvPicPr>
          <p:nvPr/>
        </p:nvPicPr>
        <p:blipFill>
          <a:blip r:embed="rId4">
            <a:lum contrast="40000"/>
          </a:blip>
          <a:srcRect/>
          <a:stretch>
            <a:fillRect/>
          </a:stretch>
        </p:blipFill>
        <p:spPr>
          <a:xfrm>
            <a:off x="3864033" y="3565433"/>
            <a:ext cx="1195692" cy="1183661"/>
          </a:xfrm>
          <a:prstGeom prst="rect">
            <a:avLst/>
          </a:prstGeom>
        </p:spPr>
      </p:pic>
      <p:pic>
        <p:nvPicPr>
          <p:cNvPr id="11" name="Content Placeholder 3" descr="LunaOne (1).png"/>
          <p:cNvPicPr>
            <a:picLocks noChangeAspect="1"/>
          </p:cNvPicPr>
          <p:nvPr/>
        </p:nvPicPr>
        <p:blipFill>
          <a:blip r:embed="rId4">
            <a:lum contrast="40000"/>
          </a:blip>
          <a:srcRect/>
          <a:stretch>
            <a:fillRect/>
          </a:stretch>
        </p:blipFill>
        <p:spPr>
          <a:xfrm>
            <a:off x="3787287" y="3651707"/>
            <a:ext cx="1195692" cy="1183661"/>
          </a:xfrm>
          <a:prstGeom prst="rect">
            <a:avLst/>
          </a:prstGeom>
        </p:spPr>
      </p:pic>
      <p:sp>
        <p:nvSpPr>
          <p:cNvPr id="12" name="TextBox 11"/>
          <p:cNvSpPr txBox="1"/>
          <p:nvPr/>
        </p:nvSpPr>
        <p:spPr>
          <a:xfrm>
            <a:off x="7076701" y="4845567"/>
            <a:ext cx="2283855" cy="377026"/>
          </a:xfrm>
          <a:prstGeom prst="rect">
            <a:avLst/>
          </a:prstGeom>
          <a:noFill/>
        </p:spPr>
        <p:txBody>
          <a:bodyPr wrap="square" lIns="68580" tIns="34290" rIns="68580" bIns="34290" rtlCol="0">
            <a:spAutoFit/>
          </a:bodyPr>
          <a:lstStyle/>
          <a:p>
            <a:r>
              <a:rPr lang="en-US" sz="2000" i="1" dirty="0">
                <a:latin typeface="Arial"/>
              </a:rPr>
              <a:t>c</a:t>
            </a:r>
            <a:r>
              <a:rPr lang="en-US" sz="2000" i="1" dirty="0" smtClean="0">
                <a:latin typeface="Arial"/>
              </a:rPr>
              <a:t>onnectome graph</a:t>
            </a:r>
            <a:endParaRPr lang="en-US" sz="2000" i="1" dirty="0">
              <a:latin typeface="Aria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5162" y="5214908"/>
            <a:ext cx="964919" cy="771935"/>
          </a:xfrm>
          <a:prstGeom prst="rect">
            <a:avLst/>
          </a:prstGeom>
        </p:spPr>
      </p:pic>
      <p:sp>
        <p:nvSpPr>
          <p:cNvPr id="14" name="Right Arrow 13"/>
          <p:cNvSpPr/>
          <p:nvPr/>
        </p:nvSpPr>
        <p:spPr>
          <a:xfrm rot="19132887">
            <a:off x="3670158" y="4968285"/>
            <a:ext cx="633050" cy="295604"/>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latin typeface="Arial"/>
            </a:endParaRPr>
          </a:p>
        </p:txBody>
      </p:sp>
    </p:spTree>
    <p:extLst>
      <p:ext uri="{BB962C8B-B14F-4D97-AF65-F5344CB8AC3E}">
        <p14:creationId xmlns:p14="http://schemas.microsoft.com/office/powerpoint/2010/main" val="140241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7130"/>
            <a:ext cx="5191518" cy="4400363"/>
          </a:xfrm>
          <a:prstGeom prst="rect">
            <a:avLst/>
          </a:prstGeom>
        </p:spPr>
      </p:pic>
      <p:sp>
        <p:nvSpPr>
          <p:cNvPr id="2" name="Title 1"/>
          <p:cNvSpPr>
            <a:spLocks noGrp="1"/>
          </p:cNvSpPr>
          <p:nvPr>
            <p:ph type="title"/>
          </p:nvPr>
        </p:nvSpPr>
        <p:spPr>
          <a:xfrm>
            <a:off x="564473" y="1"/>
            <a:ext cx="9619537" cy="1325563"/>
          </a:xfrm>
        </p:spPr>
        <p:txBody>
          <a:bodyPr>
            <a:normAutofit/>
          </a:bodyPr>
          <a:lstStyle/>
          <a:p>
            <a:r>
              <a:rPr lang="en-US" dirty="0" smtClean="0"/>
              <a:t>Where segmentation </a:t>
            </a:r>
            <a:r>
              <a:rPr lang="en-US" dirty="0"/>
              <a:t>f</a:t>
            </a:r>
            <a:r>
              <a:rPr lang="en-US" dirty="0" smtClean="0"/>
              <a:t>ails</a:t>
            </a:r>
            <a:endParaRPr lang="en-US" dirty="0"/>
          </a:p>
        </p:txBody>
      </p:sp>
      <p:pic>
        <p:nvPicPr>
          <p:cNvPr id="8" name="Picture 7" descr="differentregionb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421" y="3743790"/>
            <a:ext cx="3159784" cy="2907407"/>
          </a:xfrm>
          <a:prstGeom prst="rect">
            <a:avLst/>
          </a:prstGeom>
        </p:spPr>
      </p:pic>
      <p:pic>
        <p:nvPicPr>
          <p:cNvPr id="9" name="Picture 8" descr="differentregi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1327" y="3754555"/>
            <a:ext cx="3167893" cy="2898393"/>
          </a:xfrm>
          <a:prstGeom prst="rect">
            <a:avLst/>
          </a:prstGeom>
        </p:spPr>
      </p:pic>
      <p:sp>
        <p:nvSpPr>
          <p:cNvPr id="4" name="TextBox 3"/>
          <p:cNvSpPr txBox="1"/>
          <p:nvPr/>
        </p:nvSpPr>
        <p:spPr>
          <a:xfrm>
            <a:off x="712236" y="5408976"/>
            <a:ext cx="3266856" cy="1015663"/>
          </a:xfrm>
          <a:prstGeom prst="rect">
            <a:avLst/>
          </a:prstGeom>
          <a:noFill/>
        </p:spPr>
        <p:txBody>
          <a:bodyPr wrap="none" rtlCol="0">
            <a:spAutoFit/>
          </a:bodyPr>
          <a:lstStyle/>
          <a:p>
            <a:r>
              <a:rPr lang="en-US" sz="2000" dirty="0"/>
              <a:t>Poor classifier generalizability</a:t>
            </a:r>
            <a:br>
              <a:rPr lang="en-US" sz="2000" dirty="0"/>
            </a:br>
            <a:r>
              <a:rPr lang="en-US" sz="2000" dirty="0"/>
              <a:t>(untrained areas can</a:t>
            </a:r>
            <a:br>
              <a:rPr lang="en-US" sz="2000" dirty="0"/>
            </a:br>
            <a:r>
              <a:rPr lang="en-US" sz="2000" dirty="0"/>
              <a:t>perform poorly)</a:t>
            </a:r>
          </a:p>
        </p:txBody>
      </p:sp>
      <p:sp>
        <p:nvSpPr>
          <p:cNvPr id="5" name="TextBox 4"/>
          <p:cNvSpPr txBox="1"/>
          <p:nvPr/>
        </p:nvSpPr>
        <p:spPr>
          <a:xfrm>
            <a:off x="4049486" y="1325564"/>
            <a:ext cx="6890091" cy="707886"/>
          </a:xfrm>
          <a:prstGeom prst="rect">
            <a:avLst/>
          </a:prstGeom>
          <a:noFill/>
        </p:spPr>
        <p:txBody>
          <a:bodyPr wrap="none" rtlCol="0">
            <a:spAutoFit/>
          </a:bodyPr>
          <a:lstStyle/>
          <a:p>
            <a:r>
              <a:rPr lang="en-US" sz="2000" b="1" dirty="0" smtClean="0">
                <a:solidFill>
                  <a:srgbClr val="002060"/>
                </a:solidFill>
              </a:rPr>
              <a:t>Small errors can have large topological impact</a:t>
            </a:r>
            <a:br>
              <a:rPr lang="en-US" sz="2000" b="1" dirty="0" smtClean="0">
                <a:solidFill>
                  <a:srgbClr val="002060"/>
                </a:solidFill>
              </a:rPr>
            </a:br>
            <a:r>
              <a:rPr lang="en-US" sz="2000" b="1" dirty="0" smtClean="0">
                <a:solidFill>
                  <a:srgbClr val="002060"/>
                </a:solidFill>
              </a:rPr>
              <a:t>(segmentation typically done with low-dimensional features)</a:t>
            </a:r>
            <a:endParaRPr lang="en-US" sz="2000" b="1" dirty="0">
              <a:solidFill>
                <a:srgbClr val="002060"/>
              </a:solidFill>
            </a:endParaRPr>
          </a:p>
        </p:txBody>
      </p:sp>
      <p:cxnSp>
        <p:nvCxnSpPr>
          <p:cNvPr id="12" name="Straight Arrow Connector 11"/>
          <p:cNvCxnSpPr/>
          <p:nvPr/>
        </p:nvCxnSpPr>
        <p:spPr>
          <a:xfrm flipH="1">
            <a:off x="2598057" y="1694896"/>
            <a:ext cx="1451429" cy="104830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666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lh6.googleusercontent.com/_2ZO7k39hduyQo9cPlgKmuDaLkXICQXv4vP0NXYbFKAwx59nVZxuCQWEcyx1z_nN2eTHp9cXJAwI7r2DXVmuY_dTemW0Y0nXrdWD2ICys1xS-GXCmqwBmCXmZa9GiWy3qpH5Zg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534" y="2144773"/>
            <a:ext cx="6284302" cy="47132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09600" y="1152308"/>
            <a:ext cx="11277600" cy="5596928"/>
          </a:xfrm>
        </p:spPr>
        <p:txBody>
          <a:bodyPr>
            <a:normAutofit/>
          </a:bodyPr>
          <a:lstStyle/>
          <a:p>
            <a:r>
              <a:rPr lang="en-US" sz="2400" dirty="0"/>
              <a:t>Small neurites </a:t>
            </a:r>
            <a:r>
              <a:rPr lang="en-US" sz="2400" dirty="0" smtClean="0"/>
              <a:t>and thin processes challenge image resolution limits</a:t>
            </a:r>
          </a:p>
          <a:p>
            <a:pPr lvl="1"/>
            <a:r>
              <a:rPr lang="en-US" sz="2000" dirty="0"/>
              <a:t>Hard to manually </a:t>
            </a:r>
            <a:r>
              <a:rPr lang="en-US" sz="2000" dirty="0" smtClean="0"/>
              <a:t>proofread</a:t>
            </a:r>
          </a:p>
          <a:p>
            <a:pPr lvl="1"/>
            <a:r>
              <a:rPr lang="en-US" sz="2000" dirty="0" smtClean="0"/>
              <a:t>Often under-weighted evaluation or conservatively fragmented</a:t>
            </a:r>
          </a:p>
        </p:txBody>
      </p:sp>
      <p:sp>
        <p:nvSpPr>
          <p:cNvPr id="5" name="TextBox 4"/>
          <p:cNvSpPr txBox="1"/>
          <p:nvPr/>
        </p:nvSpPr>
        <p:spPr>
          <a:xfrm>
            <a:off x="2287778" y="2313575"/>
            <a:ext cx="1984198" cy="707886"/>
          </a:xfrm>
          <a:prstGeom prst="rect">
            <a:avLst/>
          </a:prstGeom>
          <a:noFill/>
        </p:spPr>
        <p:txBody>
          <a:bodyPr wrap="none" rtlCol="0">
            <a:spAutoFit/>
          </a:bodyPr>
          <a:lstStyle/>
          <a:p>
            <a:r>
              <a:rPr lang="en-US" sz="2000" i="1" dirty="0"/>
              <a:t>small </a:t>
            </a:r>
            <a:r>
              <a:rPr lang="en-US" sz="2000" i="1" dirty="0" err="1"/>
              <a:t>neurites</a:t>
            </a:r>
            <a:r>
              <a:rPr lang="en-US" sz="2000" i="1" dirty="0"/>
              <a:t>:</a:t>
            </a:r>
            <a:br>
              <a:rPr lang="en-US" sz="2000" i="1" dirty="0"/>
            </a:br>
            <a:r>
              <a:rPr lang="en-US" sz="2000" i="1" dirty="0"/>
              <a:t>10-40 nanometer</a:t>
            </a:r>
          </a:p>
        </p:txBody>
      </p:sp>
      <p:sp>
        <p:nvSpPr>
          <p:cNvPr id="11" name="Title 1"/>
          <p:cNvSpPr>
            <a:spLocks noGrp="1"/>
          </p:cNvSpPr>
          <p:nvPr>
            <p:ph type="title"/>
          </p:nvPr>
        </p:nvSpPr>
        <p:spPr>
          <a:xfrm>
            <a:off x="564473" y="1"/>
            <a:ext cx="9619537" cy="1325563"/>
          </a:xfrm>
        </p:spPr>
        <p:txBody>
          <a:bodyPr>
            <a:normAutofit/>
          </a:bodyPr>
          <a:lstStyle/>
          <a:p>
            <a:r>
              <a:rPr lang="en-US" dirty="0" smtClean="0"/>
              <a:t>Where segmentation </a:t>
            </a:r>
            <a:r>
              <a:rPr lang="en-US" dirty="0"/>
              <a:t>f</a:t>
            </a:r>
            <a:r>
              <a:rPr lang="en-US" dirty="0" smtClean="0"/>
              <a:t>ails (</a:t>
            </a:r>
            <a:r>
              <a:rPr lang="en-US" dirty="0" err="1" smtClean="0"/>
              <a:t>pt</a:t>
            </a:r>
            <a:r>
              <a:rPr lang="en-US" dirty="0" smtClean="0"/>
              <a:t> 2)</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473" y="2939236"/>
            <a:ext cx="3810000" cy="3810000"/>
          </a:xfrm>
          <a:prstGeom prst="rect">
            <a:avLst/>
          </a:prstGeom>
        </p:spPr>
      </p:pic>
      <p:cxnSp>
        <p:nvCxnSpPr>
          <p:cNvPr id="7" name="Straight Arrow Connector 6"/>
          <p:cNvCxnSpPr/>
          <p:nvPr/>
        </p:nvCxnSpPr>
        <p:spPr>
          <a:xfrm flipH="1">
            <a:off x="3381829" y="3130225"/>
            <a:ext cx="308466" cy="20078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20651" y="2144773"/>
            <a:ext cx="3559885" cy="707886"/>
          </a:xfrm>
          <a:prstGeom prst="rect">
            <a:avLst/>
          </a:prstGeom>
          <a:noFill/>
        </p:spPr>
        <p:txBody>
          <a:bodyPr wrap="none" rtlCol="0">
            <a:spAutoFit/>
          </a:bodyPr>
          <a:lstStyle/>
          <a:p>
            <a:r>
              <a:rPr lang="en-US" sz="2000" i="1" dirty="0" smtClean="0"/>
              <a:t>Large number of </a:t>
            </a:r>
            <a:r>
              <a:rPr lang="en-US" sz="2000" i="1" smtClean="0"/>
              <a:t>small segments</a:t>
            </a:r>
            <a:br>
              <a:rPr lang="en-US" sz="2000" i="1" smtClean="0"/>
            </a:br>
            <a:r>
              <a:rPr lang="en-US" sz="2000" i="1" smtClean="0"/>
              <a:t>to contain </a:t>
            </a:r>
            <a:r>
              <a:rPr lang="en-US" sz="2000" i="1" dirty="0" smtClean="0"/>
              <a:t>100% of all synapses</a:t>
            </a:r>
            <a:endParaRPr lang="en-US" sz="2000" i="1" dirty="0"/>
          </a:p>
        </p:txBody>
      </p:sp>
    </p:spTree>
    <p:extLst>
      <p:ext uri="{BB962C8B-B14F-4D97-AF65-F5344CB8AC3E}">
        <p14:creationId xmlns:p14="http://schemas.microsoft.com/office/powerpoint/2010/main" val="1961946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00"/>
            <a:ext cx="10515600" cy="1325563"/>
          </a:xfrm>
        </p:spPr>
        <p:txBody>
          <a:bodyPr>
            <a:normAutofit/>
          </a:bodyPr>
          <a:lstStyle/>
          <a:p>
            <a:r>
              <a:rPr lang="en-US" dirty="0" smtClean="0"/>
              <a:t>It is hard to solve a poorly defined question</a:t>
            </a:r>
            <a:endParaRPr lang="en-US" dirty="0"/>
          </a:p>
        </p:txBody>
      </p:sp>
      <p:sp>
        <p:nvSpPr>
          <p:cNvPr id="3" name="Content Placeholder 2"/>
          <p:cNvSpPr>
            <a:spLocks noGrp="1"/>
          </p:cNvSpPr>
          <p:nvPr>
            <p:ph idx="1"/>
          </p:nvPr>
        </p:nvSpPr>
        <p:spPr>
          <a:xfrm>
            <a:off x="838200" y="1385574"/>
            <a:ext cx="10515600" cy="5231125"/>
          </a:xfrm>
        </p:spPr>
        <p:txBody>
          <a:bodyPr>
            <a:normAutofit/>
          </a:bodyPr>
          <a:lstStyle/>
          <a:p>
            <a:r>
              <a:rPr lang="en-US" sz="2400" dirty="0" smtClean="0"/>
              <a:t>Actual objective is a connectome graph, not (only) neuronal shapes</a:t>
            </a:r>
            <a:br>
              <a:rPr lang="en-US" sz="2400" dirty="0" smtClean="0"/>
            </a:br>
            <a:r>
              <a:rPr lang="en-US" sz="2400" dirty="0" smtClean="0"/>
              <a:t>(complication: “what is a connectome” has changed over the years)</a:t>
            </a:r>
          </a:p>
          <a:p>
            <a:endParaRPr lang="en-US" sz="2400" dirty="0"/>
          </a:p>
          <a:p>
            <a:endParaRPr lang="en-US" sz="2400" dirty="0" smtClean="0"/>
          </a:p>
          <a:p>
            <a:endParaRPr lang="en-US" sz="2400" dirty="0"/>
          </a:p>
          <a:p>
            <a:r>
              <a:rPr lang="en-US" sz="2400" dirty="0" smtClean="0"/>
              <a:t>We do not have a clear metric(s) that reflects this objective</a:t>
            </a:r>
          </a:p>
          <a:p>
            <a:pPr lvl="1"/>
            <a:r>
              <a:rPr lang="en-US" sz="2000" dirty="0" smtClean="0"/>
              <a:t>Pixel perfect segmentation </a:t>
            </a:r>
            <a:r>
              <a:rPr lang="en-US" sz="2000" dirty="0" smtClean="0">
                <a:sym typeface="Wingdings"/>
              </a:rPr>
              <a:t> p</a:t>
            </a:r>
            <a:r>
              <a:rPr lang="en-US" sz="2000" dirty="0" smtClean="0"/>
              <a:t>erfect reconstruction ... </a:t>
            </a:r>
            <a:r>
              <a:rPr lang="en-US" sz="2000" dirty="0"/>
              <a:t>d</a:t>
            </a:r>
            <a:r>
              <a:rPr lang="en-US" sz="2000" dirty="0" smtClean="0"/>
              <a:t>oes that tell us anything?</a:t>
            </a:r>
          </a:p>
          <a:p>
            <a:pPr lvl="1"/>
            <a:endParaRPr lang="en-US" sz="2000" dirty="0"/>
          </a:p>
          <a:p>
            <a:pPr lvl="1"/>
            <a:endParaRPr lang="en-US" sz="2000" dirty="0" smtClean="0"/>
          </a:p>
          <a:p>
            <a:pPr lvl="1"/>
            <a:endParaRPr lang="en-US" sz="2000" dirty="0"/>
          </a:p>
          <a:p>
            <a:pPr lvl="1"/>
            <a:endParaRPr lang="en-US" sz="2000" dirty="0" smtClean="0"/>
          </a:p>
          <a:p>
            <a:pPr lvl="1"/>
            <a:endParaRPr lang="en-US" sz="2000" dirty="0"/>
          </a:p>
          <a:p>
            <a:pPr lvl="1"/>
            <a:r>
              <a:rPr lang="en-US" sz="2000" dirty="0" smtClean="0"/>
              <a:t>Problem: small dendrites involve few pixels, but directly impact connectome</a:t>
            </a:r>
          </a:p>
          <a:p>
            <a:endParaRPr lang="en-US" sz="2000" dirty="0" smtClean="0"/>
          </a:p>
        </p:txBody>
      </p:sp>
      <p:pic>
        <p:nvPicPr>
          <p:cNvPr id="4" name="Picture 3" descr="WayneNetwork.JPG"/>
          <p:cNvPicPr>
            <a:picLocks noChangeAspect="1"/>
          </p:cNvPicPr>
          <p:nvPr/>
        </p:nvPicPr>
        <p:blipFill>
          <a:blip r:embed="rId3" cstate="print"/>
          <a:stretch>
            <a:fillRect/>
          </a:stretch>
        </p:blipFill>
        <p:spPr>
          <a:xfrm>
            <a:off x="5957053" y="2224143"/>
            <a:ext cx="2440353" cy="1286725"/>
          </a:xfrm>
          <a:prstGeom prst="rect">
            <a:avLst/>
          </a:prstGeom>
          <a:ln>
            <a:noFill/>
          </a:ln>
        </p:spPr>
      </p:pic>
      <p:pic>
        <p:nvPicPr>
          <p:cNvPr id="5" name="Content Placeholder 3" descr="LunaOne (1).png"/>
          <p:cNvPicPr>
            <a:picLocks noChangeAspect="1"/>
          </p:cNvPicPr>
          <p:nvPr/>
        </p:nvPicPr>
        <p:blipFill>
          <a:blip r:embed="rId4">
            <a:lum contrast="40000"/>
          </a:blip>
          <a:srcRect/>
          <a:stretch>
            <a:fillRect/>
          </a:stretch>
        </p:blipFill>
        <p:spPr>
          <a:xfrm>
            <a:off x="2867061" y="2209274"/>
            <a:ext cx="1195692" cy="1183661"/>
          </a:xfrm>
          <a:prstGeom prst="rect">
            <a:avLst/>
          </a:prstGeom>
        </p:spPr>
      </p:pic>
      <p:sp>
        <p:nvSpPr>
          <p:cNvPr id="6" name="Right Arrow 5"/>
          <p:cNvSpPr/>
          <p:nvPr/>
        </p:nvSpPr>
        <p:spPr>
          <a:xfrm>
            <a:off x="4785233" y="2641367"/>
            <a:ext cx="633050" cy="295604"/>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solidFill>
                <a:schemeClr val="tx1"/>
              </a:solidFill>
              <a:latin typeface="Arial"/>
            </a:endParaRPr>
          </a:p>
        </p:txBody>
      </p:sp>
      <p:sp>
        <p:nvSpPr>
          <p:cNvPr id="7" name="TextBox 6"/>
          <p:cNvSpPr txBox="1"/>
          <p:nvPr/>
        </p:nvSpPr>
        <p:spPr>
          <a:xfrm>
            <a:off x="4913062" y="2269733"/>
            <a:ext cx="284025" cy="377026"/>
          </a:xfrm>
          <a:prstGeom prst="rect">
            <a:avLst/>
          </a:prstGeom>
          <a:noFill/>
        </p:spPr>
        <p:txBody>
          <a:bodyPr wrap="square" lIns="68580" tIns="34290" rIns="68580" bIns="34290" rtlCol="0">
            <a:spAutoFit/>
          </a:bodyPr>
          <a:lstStyle/>
          <a:p>
            <a:r>
              <a:rPr lang="en-US" sz="2000" dirty="0">
                <a:latin typeface="Arial"/>
              </a:rPr>
              <a:t>?</a:t>
            </a:r>
          </a:p>
        </p:txBody>
      </p:sp>
      <p:sp>
        <p:nvSpPr>
          <p:cNvPr id="8" name="TextBox 7"/>
          <p:cNvSpPr txBox="1"/>
          <p:nvPr/>
        </p:nvSpPr>
        <p:spPr>
          <a:xfrm>
            <a:off x="2191006" y="2156627"/>
            <a:ext cx="528538" cy="377026"/>
          </a:xfrm>
          <a:prstGeom prst="rect">
            <a:avLst/>
          </a:prstGeom>
          <a:noFill/>
        </p:spPr>
        <p:txBody>
          <a:bodyPr wrap="square" lIns="68580" tIns="34290" rIns="68580" bIns="34290" rtlCol="0">
            <a:spAutoFit/>
          </a:bodyPr>
          <a:lstStyle/>
          <a:p>
            <a:r>
              <a:rPr lang="en-US" sz="2000" i="1" dirty="0" smtClean="0">
                <a:latin typeface="Arial"/>
              </a:rPr>
              <a:t>EM</a:t>
            </a:r>
            <a:endParaRPr lang="en-US" sz="2000" i="1" dirty="0">
              <a:latin typeface="Arial"/>
            </a:endParaRPr>
          </a:p>
        </p:txBody>
      </p:sp>
      <p:pic>
        <p:nvPicPr>
          <p:cNvPr id="9" name="Content Placeholder 3" descr="LunaOne (1).png"/>
          <p:cNvPicPr>
            <a:picLocks noChangeAspect="1"/>
          </p:cNvPicPr>
          <p:nvPr/>
        </p:nvPicPr>
        <p:blipFill>
          <a:blip r:embed="rId4">
            <a:lum contrast="40000"/>
          </a:blip>
          <a:srcRect/>
          <a:stretch>
            <a:fillRect/>
          </a:stretch>
        </p:blipFill>
        <p:spPr>
          <a:xfrm>
            <a:off x="2822633" y="2258866"/>
            <a:ext cx="1195692" cy="1183661"/>
          </a:xfrm>
          <a:prstGeom prst="rect">
            <a:avLst/>
          </a:prstGeom>
        </p:spPr>
      </p:pic>
      <p:pic>
        <p:nvPicPr>
          <p:cNvPr id="10" name="Content Placeholder 3" descr="LunaOne (1).png"/>
          <p:cNvPicPr>
            <a:picLocks noChangeAspect="1"/>
          </p:cNvPicPr>
          <p:nvPr/>
        </p:nvPicPr>
        <p:blipFill>
          <a:blip r:embed="rId4">
            <a:lum contrast="40000"/>
          </a:blip>
          <a:srcRect/>
          <a:stretch>
            <a:fillRect/>
          </a:stretch>
        </p:blipFill>
        <p:spPr>
          <a:xfrm>
            <a:off x="2745887" y="2345140"/>
            <a:ext cx="1195692" cy="1183661"/>
          </a:xfrm>
          <a:prstGeom prst="rect">
            <a:avLst/>
          </a:prstGeom>
        </p:spPr>
      </p:pic>
      <p:sp>
        <p:nvSpPr>
          <p:cNvPr id="12" name="TextBox 11"/>
          <p:cNvSpPr txBox="1"/>
          <p:nvPr/>
        </p:nvSpPr>
        <p:spPr>
          <a:xfrm>
            <a:off x="8671907" y="2292879"/>
            <a:ext cx="2439173" cy="992579"/>
          </a:xfrm>
          <a:prstGeom prst="rect">
            <a:avLst/>
          </a:prstGeom>
          <a:noFill/>
        </p:spPr>
        <p:txBody>
          <a:bodyPr wrap="square" lIns="68580" tIns="34290" rIns="68580" bIns="34290" rtlCol="0">
            <a:spAutoFit/>
          </a:bodyPr>
          <a:lstStyle/>
          <a:p>
            <a:r>
              <a:rPr lang="en-US" sz="2000" b="1" i="1" dirty="0" smtClean="0">
                <a:solidFill>
                  <a:srgbClr val="002060"/>
                </a:solidFill>
                <a:latin typeface="Arial"/>
              </a:rPr>
              <a:t>there are connections!</a:t>
            </a:r>
            <a:br>
              <a:rPr lang="en-US" sz="2000" b="1" i="1" dirty="0" smtClean="0">
                <a:solidFill>
                  <a:srgbClr val="002060"/>
                </a:solidFill>
                <a:latin typeface="Arial"/>
              </a:rPr>
            </a:br>
            <a:r>
              <a:rPr lang="en-US" sz="2000" b="1" i="1" dirty="0" smtClean="0">
                <a:solidFill>
                  <a:srgbClr val="002060"/>
                </a:solidFill>
                <a:latin typeface="Arial"/>
              </a:rPr>
              <a:t>(synapses) </a:t>
            </a:r>
            <a:endParaRPr lang="en-US" sz="2000" b="1" i="1" dirty="0">
              <a:solidFill>
                <a:srgbClr val="002060"/>
              </a:solidFill>
              <a:latin typeface="Arial"/>
            </a:endParaRPr>
          </a:p>
        </p:txBody>
      </p:sp>
      <p:sp>
        <p:nvSpPr>
          <p:cNvPr id="13" name="TextBox 12"/>
          <p:cNvSpPr txBox="1"/>
          <p:nvPr/>
        </p:nvSpPr>
        <p:spPr>
          <a:xfrm>
            <a:off x="166914" y="4425049"/>
            <a:ext cx="1848106" cy="1177245"/>
          </a:xfrm>
          <a:prstGeom prst="rect">
            <a:avLst/>
          </a:prstGeom>
          <a:noFill/>
        </p:spPr>
        <p:txBody>
          <a:bodyPr wrap="square" lIns="68580" tIns="34290" rIns="68580" bIns="34290" rtlCol="0">
            <a:spAutoFit/>
          </a:bodyPr>
          <a:lstStyle/>
          <a:p>
            <a:r>
              <a:rPr lang="en-US" i="1" dirty="0" smtClean="0">
                <a:latin typeface="Arial"/>
              </a:rPr>
              <a:t>example:</a:t>
            </a:r>
            <a:br>
              <a:rPr lang="en-US" i="1" dirty="0" smtClean="0">
                <a:latin typeface="Arial"/>
              </a:rPr>
            </a:br>
            <a:r>
              <a:rPr lang="en-US" i="1" dirty="0" smtClean="0">
                <a:latin typeface="Arial"/>
              </a:rPr>
              <a:t>Rand index</a:t>
            </a:r>
            <a:r>
              <a:rPr lang="en-US" i="1" dirty="0">
                <a:latin typeface="Arial"/>
              </a:rPr>
              <a:t/>
            </a:r>
            <a:br>
              <a:rPr lang="en-US" i="1" dirty="0">
                <a:latin typeface="Arial"/>
              </a:rPr>
            </a:br>
            <a:r>
              <a:rPr lang="en-US" i="1" dirty="0" smtClean="0">
                <a:latin typeface="Arial"/>
              </a:rPr>
              <a:t>gives topological similarity</a:t>
            </a:r>
          </a:p>
        </p:txBody>
      </p:sp>
      <p:sp>
        <p:nvSpPr>
          <p:cNvPr id="14" name="Rectangle 13"/>
          <p:cNvSpPr/>
          <p:nvPr/>
        </p:nvSpPr>
        <p:spPr>
          <a:xfrm>
            <a:off x="2294075" y="4425049"/>
            <a:ext cx="2618987" cy="1395179"/>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4" idx="0"/>
            <a:endCxn id="14" idx="2"/>
          </p:cNvCxnSpPr>
          <p:nvPr/>
        </p:nvCxnSpPr>
        <p:spPr>
          <a:xfrm>
            <a:off x="3603569" y="4425049"/>
            <a:ext cx="0" cy="13951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15929" y="4881013"/>
            <a:ext cx="700833" cy="369332"/>
          </a:xfrm>
          <a:prstGeom prst="rect">
            <a:avLst/>
          </a:prstGeom>
          <a:noFill/>
        </p:spPr>
        <p:txBody>
          <a:bodyPr wrap="none" rtlCol="0">
            <a:spAutoFit/>
          </a:bodyPr>
          <a:lstStyle/>
          <a:p>
            <a:r>
              <a:rPr lang="en-US" dirty="0" err="1" smtClean="0"/>
              <a:t>Seg</a:t>
            </a:r>
            <a:r>
              <a:rPr lang="en-US" dirty="0" smtClean="0"/>
              <a:t> A</a:t>
            </a:r>
            <a:endParaRPr lang="en-US" dirty="0"/>
          </a:p>
        </p:txBody>
      </p:sp>
      <p:sp>
        <p:nvSpPr>
          <p:cNvPr id="18" name="TextBox 17"/>
          <p:cNvSpPr txBox="1"/>
          <p:nvPr/>
        </p:nvSpPr>
        <p:spPr>
          <a:xfrm>
            <a:off x="3882625" y="4881013"/>
            <a:ext cx="692818" cy="369332"/>
          </a:xfrm>
          <a:prstGeom prst="rect">
            <a:avLst/>
          </a:prstGeom>
          <a:noFill/>
        </p:spPr>
        <p:txBody>
          <a:bodyPr wrap="none" rtlCol="0">
            <a:spAutoFit/>
          </a:bodyPr>
          <a:lstStyle/>
          <a:p>
            <a:r>
              <a:rPr lang="en-US" dirty="0" err="1" smtClean="0"/>
              <a:t>Seg</a:t>
            </a:r>
            <a:r>
              <a:rPr lang="en-US" dirty="0" smtClean="0"/>
              <a:t> B</a:t>
            </a:r>
            <a:endParaRPr lang="en-US" dirty="0"/>
          </a:p>
        </p:txBody>
      </p:sp>
      <p:sp>
        <p:nvSpPr>
          <p:cNvPr id="20" name="Rectangle 19"/>
          <p:cNvSpPr/>
          <p:nvPr/>
        </p:nvSpPr>
        <p:spPr>
          <a:xfrm>
            <a:off x="6823937" y="4425049"/>
            <a:ext cx="2618987" cy="1395179"/>
          </a:xfrm>
          <a:prstGeom prst="rect">
            <a:avLst/>
          </a:prstGeom>
          <a:solidFill>
            <a:schemeClr val="accent1">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145791" y="4881013"/>
            <a:ext cx="700833" cy="369332"/>
          </a:xfrm>
          <a:prstGeom prst="rect">
            <a:avLst/>
          </a:prstGeom>
          <a:noFill/>
        </p:spPr>
        <p:txBody>
          <a:bodyPr wrap="none" rtlCol="0">
            <a:spAutoFit/>
          </a:bodyPr>
          <a:lstStyle/>
          <a:p>
            <a:r>
              <a:rPr lang="en-US" dirty="0" err="1" smtClean="0"/>
              <a:t>Seg</a:t>
            </a:r>
            <a:r>
              <a:rPr lang="en-US" dirty="0" smtClean="0"/>
              <a:t> A</a:t>
            </a:r>
            <a:endParaRPr lang="en-US" dirty="0"/>
          </a:p>
        </p:txBody>
      </p:sp>
      <p:sp>
        <p:nvSpPr>
          <p:cNvPr id="23" name="TextBox 22"/>
          <p:cNvSpPr txBox="1"/>
          <p:nvPr/>
        </p:nvSpPr>
        <p:spPr>
          <a:xfrm>
            <a:off x="8412487" y="4881013"/>
            <a:ext cx="692818" cy="369332"/>
          </a:xfrm>
          <a:prstGeom prst="rect">
            <a:avLst/>
          </a:prstGeom>
          <a:noFill/>
        </p:spPr>
        <p:txBody>
          <a:bodyPr wrap="none" rtlCol="0">
            <a:spAutoFit/>
          </a:bodyPr>
          <a:lstStyle/>
          <a:p>
            <a:r>
              <a:rPr lang="en-US" dirty="0" err="1" smtClean="0"/>
              <a:t>Seg</a:t>
            </a:r>
            <a:r>
              <a:rPr lang="en-US" dirty="0" smtClean="0"/>
              <a:t> B</a:t>
            </a:r>
            <a:endParaRPr lang="en-US" dirty="0"/>
          </a:p>
        </p:txBody>
      </p:sp>
      <p:sp>
        <p:nvSpPr>
          <p:cNvPr id="24" name="TextBox 23"/>
          <p:cNvSpPr txBox="1"/>
          <p:nvPr/>
        </p:nvSpPr>
        <p:spPr>
          <a:xfrm>
            <a:off x="9647259" y="4799472"/>
            <a:ext cx="2258375" cy="646331"/>
          </a:xfrm>
          <a:prstGeom prst="rect">
            <a:avLst/>
          </a:prstGeom>
          <a:noFill/>
        </p:spPr>
        <p:txBody>
          <a:bodyPr wrap="none" rtlCol="0">
            <a:spAutoFit/>
          </a:bodyPr>
          <a:lstStyle/>
          <a:p>
            <a:r>
              <a:rPr lang="en-US" dirty="0"/>
              <a:t>s</a:t>
            </a:r>
            <a:r>
              <a:rPr lang="en-US" dirty="0" smtClean="0"/>
              <a:t>mall pixel differences</a:t>
            </a:r>
            <a:br>
              <a:rPr lang="en-US" dirty="0" smtClean="0"/>
            </a:br>
            <a:r>
              <a:rPr lang="en-US" dirty="0" smtClean="0"/>
              <a:t>don’t affect topology</a:t>
            </a:r>
            <a:endParaRPr lang="en-US" dirty="0"/>
          </a:p>
        </p:txBody>
      </p:sp>
      <p:sp>
        <p:nvSpPr>
          <p:cNvPr id="26" name="Freeform 25"/>
          <p:cNvSpPr/>
          <p:nvPr/>
        </p:nvSpPr>
        <p:spPr>
          <a:xfrm>
            <a:off x="7968343" y="4441371"/>
            <a:ext cx="275771" cy="1378858"/>
          </a:xfrm>
          <a:custGeom>
            <a:avLst/>
            <a:gdLst>
              <a:gd name="connsiteX0" fmla="*/ 58057 w 275771"/>
              <a:gd name="connsiteY0" fmla="*/ 1378858 h 1378858"/>
              <a:gd name="connsiteX1" fmla="*/ 145143 w 275771"/>
              <a:gd name="connsiteY1" fmla="*/ 1262743 h 1378858"/>
              <a:gd name="connsiteX2" fmla="*/ 188686 w 275771"/>
              <a:gd name="connsiteY2" fmla="*/ 1219200 h 1378858"/>
              <a:gd name="connsiteX3" fmla="*/ 246743 w 275771"/>
              <a:gd name="connsiteY3" fmla="*/ 1132115 h 1378858"/>
              <a:gd name="connsiteX4" fmla="*/ 246743 w 275771"/>
              <a:gd name="connsiteY4" fmla="*/ 1016000 h 1378858"/>
              <a:gd name="connsiteX5" fmla="*/ 203200 w 275771"/>
              <a:gd name="connsiteY5" fmla="*/ 870858 h 1378858"/>
              <a:gd name="connsiteX6" fmla="*/ 145143 w 275771"/>
              <a:gd name="connsiteY6" fmla="*/ 812800 h 1378858"/>
              <a:gd name="connsiteX7" fmla="*/ 72571 w 275771"/>
              <a:gd name="connsiteY7" fmla="*/ 740229 h 1378858"/>
              <a:gd name="connsiteX8" fmla="*/ 0 w 275771"/>
              <a:gd name="connsiteY8" fmla="*/ 609600 h 1378858"/>
              <a:gd name="connsiteX9" fmla="*/ 14514 w 275771"/>
              <a:gd name="connsiteY9" fmla="*/ 537029 h 1378858"/>
              <a:gd name="connsiteX10" fmla="*/ 87086 w 275771"/>
              <a:gd name="connsiteY10" fmla="*/ 435429 h 1378858"/>
              <a:gd name="connsiteX11" fmla="*/ 130628 w 275771"/>
              <a:gd name="connsiteY11" fmla="*/ 406400 h 1378858"/>
              <a:gd name="connsiteX12" fmla="*/ 188686 w 275771"/>
              <a:gd name="connsiteY12" fmla="*/ 290286 h 1378858"/>
              <a:gd name="connsiteX13" fmla="*/ 275771 w 275771"/>
              <a:gd name="connsiteY13" fmla="*/ 232229 h 1378858"/>
              <a:gd name="connsiteX14" fmla="*/ 203200 w 275771"/>
              <a:gd name="connsiteY14" fmla="*/ 116115 h 1378858"/>
              <a:gd name="connsiteX15" fmla="*/ 174171 w 275771"/>
              <a:gd name="connsiteY15" fmla="*/ 0 h 137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5771" h="1378858">
                <a:moveTo>
                  <a:pt x="58057" y="1378858"/>
                </a:moveTo>
                <a:cubicBezTo>
                  <a:pt x="209718" y="1227194"/>
                  <a:pt x="41969" y="1407185"/>
                  <a:pt x="145143" y="1262743"/>
                </a:cubicBezTo>
                <a:cubicBezTo>
                  <a:pt x="157074" y="1246040"/>
                  <a:pt x="176084" y="1235403"/>
                  <a:pt x="188686" y="1219200"/>
                </a:cubicBezTo>
                <a:cubicBezTo>
                  <a:pt x="210105" y="1191661"/>
                  <a:pt x="246743" y="1132115"/>
                  <a:pt x="246743" y="1132115"/>
                </a:cubicBezTo>
                <a:cubicBezTo>
                  <a:pt x="268334" y="1067341"/>
                  <a:pt x="265425" y="1100070"/>
                  <a:pt x="246743" y="1016000"/>
                </a:cubicBezTo>
                <a:cubicBezTo>
                  <a:pt x="241105" y="990631"/>
                  <a:pt x="213535" y="881193"/>
                  <a:pt x="203200" y="870858"/>
                </a:cubicBezTo>
                <a:cubicBezTo>
                  <a:pt x="183848" y="851505"/>
                  <a:pt x="162954" y="833580"/>
                  <a:pt x="145143" y="812800"/>
                </a:cubicBezTo>
                <a:cubicBezTo>
                  <a:pt x="80637" y="737543"/>
                  <a:pt x="156429" y="796135"/>
                  <a:pt x="72571" y="740229"/>
                </a:cubicBezTo>
                <a:cubicBezTo>
                  <a:pt x="6027" y="640413"/>
                  <a:pt x="25546" y="686241"/>
                  <a:pt x="0" y="609600"/>
                </a:cubicBezTo>
                <a:cubicBezTo>
                  <a:pt x="4838" y="585410"/>
                  <a:pt x="6713" y="560432"/>
                  <a:pt x="14514" y="537029"/>
                </a:cubicBezTo>
                <a:cubicBezTo>
                  <a:pt x="30317" y="489622"/>
                  <a:pt x="49500" y="466751"/>
                  <a:pt x="87086" y="435429"/>
                </a:cubicBezTo>
                <a:cubicBezTo>
                  <a:pt x="100487" y="424262"/>
                  <a:pt x="116114" y="416076"/>
                  <a:pt x="130628" y="406400"/>
                </a:cubicBezTo>
                <a:cubicBezTo>
                  <a:pt x="149981" y="367695"/>
                  <a:pt x="152681" y="314290"/>
                  <a:pt x="188686" y="290286"/>
                </a:cubicBezTo>
                <a:lnTo>
                  <a:pt x="275771" y="232229"/>
                </a:lnTo>
                <a:cubicBezTo>
                  <a:pt x="241227" y="128594"/>
                  <a:pt x="272203" y="162116"/>
                  <a:pt x="203200" y="116115"/>
                </a:cubicBezTo>
                <a:cubicBezTo>
                  <a:pt x="160752" y="52444"/>
                  <a:pt x="174171" y="90016"/>
                  <a:pt x="174171"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5480835" y="4845638"/>
                <a:ext cx="741721"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charset="0"/>
                          <a:ea typeface="Cambria Math" charset="0"/>
                          <a:cs typeface="Cambria Math" charset="0"/>
                        </a:rPr>
                        <m:t>≈</m:t>
                      </m:r>
                    </m:oMath>
                  </m:oMathPara>
                </a14:m>
                <a:endParaRPr lang="en-US" sz="36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480835" y="4845638"/>
                <a:ext cx="741721" cy="553998"/>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264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6673" y="2618448"/>
            <a:ext cx="4185631" cy="1015663"/>
          </a:xfrm>
          <a:prstGeom prst="rect">
            <a:avLst/>
          </a:prstGeom>
          <a:noFill/>
        </p:spPr>
        <p:txBody>
          <a:bodyPr wrap="square" rtlCol="0">
            <a:spAutoFit/>
          </a:bodyPr>
          <a:lstStyle/>
          <a:p>
            <a:r>
              <a:rPr lang="en-US" sz="6000" dirty="0" smtClean="0"/>
              <a:t>Solutions</a:t>
            </a:r>
            <a:endParaRPr lang="en-US" sz="6000" dirty="0"/>
          </a:p>
        </p:txBody>
      </p:sp>
    </p:spTree>
    <p:extLst>
      <p:ext uri="{BB962C8B-B14F-4D97-AF65-F5344CB8AC3E}">
        <p14:creationId xmlns:p14="http://schemas.microsoft.com/office/powerpoint/2010/main" val="1015692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748211" cy="1325563"/>
          </a:xfrm>
        </p:spPr>
        <p:txBody>
          <a:bodyPr/>
          <a:lstStyle/>
          <a:p>
            <a:r>
              <a:rPr lang="en-US" dirty="0" smtClean="0"/>
              <a:t>Ingredients for a good </a:t>
            </a:r>
            <a:r>
              <a:rPr lang="en-US" dirty="0"/>
              <a:t>s</a:t>
            </a:r>
            <a:r>
              <a:rPr lang="en-US" dirty="0" smtClean="0"/>
              <a:t>egmentation</a:t>
            </a:r>
            <a:endParaRPr lang="en-US" dirty="0"/>
          </a:p>
        </p:txBody>
      </p:sp>
      <p:sp>
        <p:nvSpPr>
          <p:cNvPr id="3" name="Content Placeholder 2"/>
          <p:cNvSpPr>
            <a:spLocks noGrp="1"/>
          </p:cNvSpPr>
          <p:nvPr>
            <p:ph idx="1"/>
          </p:nvPr>
        </p:nvSpPr>
        <p:spPr>
          <a:xfrm>
            <a:off x="838200" y="1325563"/>
            <a:ext cx="10515600" cy="5409066"/>
          </a:xfrm>
        </p:spPr>
        <p:txBody>
          <a:bodyPr>
            <a:normAutofit/>
          </a:bodyPr>
          <a:lstStyle/>
          <a:p>
            <a:r>
              <a:rPr lang="en-US" sz="2400" dirty="0" smtClean="0"/>
              <a:t>Define the problem better: what is a complete connectome?</a:t>
            </a:r>
          </a:p>
          <a:p>
            <a:pPr lvl="1"/>
            <a:endParaRPr lang="en-US" sz="2000" dirty="0" smtClean="0"/>
          </a:p>
          <a:p>
            <a:pPr lvl="1"/>
            <a:r>
              <a:rPr lang="en-US" sz="2000" dirty="0" smtClean="0"/>
              <a:t>Biological systems have errors, algorithms</a:t>
            </a:r>
            <a:br>
              <a:rPr lang="en-US" sz="2000" dirty="0" smtClean="0"/>
            </a:br>
            <a:r>
              <a:rPr lang="en-US" sz="2000" dirty="0" smtClean="0"/>
              <a:t>make errors </a:t>
            </a:r>
            <a:r>
              <a:rPr lang="en-US" sz="2000" dirty="0" smtClean="0">
                <a:sym typeface="Wingdings"/>
              </a:rPr>
              <a:t> what can we tolerate?</a:t>
            </a:r>
            <a:endParaRPr lang="en-US" sz="2000" dirty="0" smtClean="0"/>
          </a:p>
          <a:p>
            <a:pPr lvl="1"/>
            <a:endParaRPr lang="en-US" sz="2000" dirty="0" smtClean="0"/>
          </a:p>
          <a:p>
            <a:pPr lvl="1"/>
            <a:endParaRPr lang="en-US" sz="2000" dirty="0" smtClean="0"/>
          </a:p>
          <a:p>
            <a:pPr lvl="1"/>
            <a:endParaRPr lang="en-US" sz="2000" dirty="0"/>
          </a:p>
          <a:p>
            <a:pPr lvl="1"/>
            <a:endParaRPr lang="en-US" sz="2000" dirty="0" smtClean="0"/>
          </a:p>
          <a:p>
            <a:pPr lvl="1"/>
            <a:endParaRPr lang="en-US" sz="2000" dirty="0"/>
          </a:p>
          <a:p>
            <a:pPr lvl="1"/>
            <a:r>
              <a:rPr lang="en-US" sz="2000" dirty="0" smtClean="0"/>
              <a:t>100% is unnecessary</a:t>
            </a:r>
            <a:br>
              <a:rPr lang="en-US" sz="2000" dirty="0" smtClean="0"/>
            </a:br>
            <a:r>
              <a:rPr lang="en-US" sz="2000" dirty="0" smtClean="0"/>
              <a:t/>
            </a:r>
            <a:br>
              <a:rPr lang="en-US" sz="2000" dirty="0" smtClean="0"/>
            </a:br>
            <a:r>
              <a:rPr lang="en-US" sz="2000" i="1" dirty="0" smtClean="0"/>
              <a:t>examples</a:t>
            </a:r>
            <a:r>
              <a:rPr lang="en-US" sz="2000" dirty="0" smtClean="0"/>
              <a:t/>
            </a:r>
            <a:br>
              <a:rPr lang="en-US" sz="2000" dirty="0" smtClean="0"/>
            </a:br>
            <a:r>
              <a:rPr lang="en-US" sz="2000" dirty="0" smtClean="0"/>
              <a:t>==&gt; </a:t>
            </a:r>
            <a:r>
              <a:rPr lang="en-US" sz="2000" dirty="0" err="1" smtClean="0"/>
              <a:t>Takemura</a:t>
            </a:r>
            <a:r>
              <a:rPr lang="en-US" sz="2000" dirty="0" smtClean="0"/>
              <a:t> </a:t>
            </a:r>
            <a:r>
              <a:rPr lang="fr-FR" sz="2000" dirty="0" smtClean="0"/>
              <a:t>’</a:t>
            </a:r>
            <a:r>
              <a:rPr lang="en-US" sz="2000" dirty="0" smtClean="0"/>
              <a:t>13 and </a:t>
            </a:r>
            <a:r>
              <a:rPr lang="fr-FR" sz="2000" dirty="0" smtClean="0"/>
              <a:t>’</a:t>
            </a:r>
            <a:r>
              <a:rPr lang="en-US" sz="2000" dirty="0" smtClean="0"/>
              <a:t>15: &lt;100% connectivity</a:t>
            </a:r>
            <a:br>
              <a:rPr lang="en-US" sz="2000" dirty="0" smtClean="0"/>
            </a:br>
            <a:r>
              <a:rPr lang="en-US" sz="2000" dirty="0" smtClean="0">
                <a:sym typeface="Wingdings"/>
              </a:rPr>
              <a:t>==&gt; </a:t>
            </a:r>
            <a:r>
              <a:rPr lang="en-US" sz="2000" dirty="0" err="1" smtClean="0">
                <a:sym typeface="Wingdings"/>
              </a:rPr>
              <a:t>Elife</a:t>
            </a:r>
            <a:r>
              <a:rPr lang="en-US" sz="2000" dirty="0" smtClean="0">
                <a:sym typeface="Wingdings"/>
              </a:rPr>
              <a:t>, Cardona </a:t>
            </a:r>
            <a:r>
              <a:rPr lang="fr-FR" sz="2000" dirty="0" smtClean="0">
                <a:sym typeface="Wingdings"/>
              </a:rPr>
              <a:t>’</a:t>
            </a:r>
            <a:r>
              <a:rPr lang="en-US" sz="2000" dirty="0" smtClean="0">
                <a:sym typeface="Wingdings"/>
              </a:rPr>
              <a:t>16: might not need to trace neuron tips</a:t>
            </a:r>
            <a:endParaRPr lang="en-US" sz="2000" dirty="0" smtClean="0"/>
          </a:p>
          <a:p>
            <a:pPr lvl="1"/>
            <a:endParaRPr lang="en-US" sz="2000" dirty="0" smtClean="0"/>
          </a:p>
          <a:p>
            <a:pPr lvl="1"/>
            <a:r>
              <a:rPr lang="en-US" sz="2000" dirty="0" smtClean="0"/>
              <a:t>…do not need to be perfect</a:t>
            </a:r>
          </a:p>
        </p:txBody>
      </p:sp>
      <p:sp>
        <p:nvSpPr>
          <p:cNvPr id="8" name="Oval 7"/>
          <p:cNvSpPr/>
          <p:nvPr/>
        </p:nvSpPr>
        <p:spPr>
          <a:xfrm>
            <a:off x="3212477" y="3034503"/>
            <a:ext cx="1318660" cy="12224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Neuron A</a:t>
            </a:r>
            <a:endParaRPr lang="en-US" b="1" dirty="0"/>
          </a:p>
        </p:txBody>
      </p:sp>
      <p:sp>
        <p:nvSpPr>
          <p:cNvPr id="9" name="Oval 8"/>
          <p:cNvSpPr/>
          <p:nvPr/>
        </p:nvSpPr>
        <p:spPr>
          <a:xfrm>
            <a:off x="4873236" y="2665564"/>
            <a:ext cx="1357963" cy="1251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Neuron</a:t>
            </a:r>
            <a:br>
              <a:rPr lang="en-US" b="1" dirty="0" smtClean="0"/>
            </a:br>
            <a:r>
              <a:rPr lang="en-US" b="1" dirty="0" smtClean="0"/>
              <a:t>B</a:t>
            </a:r>
            <a:endParaRPr lang="en-US" b="1" dirty="0"/>
          </a:p>
        </p:txBody>
      </p:sp>
      <p:sp>
        <p:nvSpPr>
          <p:cNvPr id="10" name="Oval 9"/>
          <p:cNvSpPr/>
          <p:nvPr/>
        </p:nvSpPr>
        <p:spPr>
          <a:xfrm>
            <a:off x="1586609" y="2680002"/>
            <a:ext cx="1318660" cy="1222408"/>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Neuron C</a:t>
            </a:r>
            <a:endParaRPr lang="en-US" b="1" dirty="0"/>
          </a:p>
        </p:txBody>
      </p:sp>
      <p:cxnSp>
        <p:nvCxnSpPr>
          <p:cNvPr id="11" name="Straight Connector 10"/>
          <p:cNvCxnSpPr>
            <a:stCxn id="10" idx="6"/>
          </p:cNvCxnSpPr>
          <p:nvPr/>
        </p:nvCxnSpPr>
        <p:spPr>
          <a:xfrm flipV="1">
            <a:off x="4531137" y="3425958"/>
            <a:ext cx="413581" cy="219749"/>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10" idx="2"/>
          </p:cNvCxnSpPr>
          <p:nvPr/>
        </p:nvCxnSpPr>
        <p:spPr>
          <a:xfrm>
            <a:off x="2870378" y="3535832"/>
            <a:ext cx="342099" cy="1098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588361" y="3020065"/>
            <a:ext cx="1318660" cy="122240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Neuron A</a:t>
            </a:r>
            <a:endParaRPr lang="en-US" b="1" dirty="0"/>
          </a:p>
        </p:txBody>
      </p:sp>
      <p:sp>
        <p:nvSpPr>
          <p:cNvPr id="14" name="Oval 13"/>
          <p:cNvSpPr/>
          <p:nvPr/>
        </p:nvSpPr>
        <p:spPr>
          <a:xfrm>
            <a:off x="9249120" y="2651126"/>
            <a:ext cx="1357963" cy="125128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Neuron</a:t>
            </a:r>
            <a:br>
              <a:rPr lang="en-US" b="1" dirty="0" smtClean="0"/>
            </a:br>
            <a:r>
              <a:rPr lang="en-US" b="1" dirty="0" smtClean="0"/>
              <a:t>B</a:t>
            </a:r>
            <a:endParaRPr lang="en-US" b="1" dirty="0"/>
          </a:p>
        </p:txBody>
      </p:sp>
      <p:cxnSp>
        <p:nvCxnSpPr>
          <p:cNvPr id="15" name="Straight Connector 14"/>
          <p:cNvCxnSpPr>
            <a:stCxn id="15" idx="6"/>
          </p:cNvCxnSpPr>
          <p:nvPr/>
        </p:nvCxnSpPr>
        <p:spPr>
          <a:xfrm flipV="1">
            <a:off x="8907021" y="3411520"/>
            <a:ext cx="413581" cy="219749"/>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68083" y="3423693"/>
            <a:ext cx="6833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568083" y="3560838"/>
            <a:ext cx="6833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68083" y="3710847"/>
            <a:ext cx="6833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451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748211" cy="1325563"/>
          </a:xfrm>
        </p:spPr>
        <p:txBody>
          <a:bodyPr/>
          <a:lstStyle/>
          <a:p>
            <a:r>
              <a:rPr lang="en-US" dirty="0" smtClean="0"/>
              <a:t>Ingredients for a good </a:t>
            </a:r>
            <a:r>
              <a:rPr lang="en-US" dirty="0"/>
              <a:t>s</a:t>
            </a:r>
            <a:r>
              <a:rPr lang="en-US" dirty="0" smtClean="0"/>
              <a:t>egmentation (</a:t>
            </a:r>
            <a:r>
              <a:rPr lang="en-US" dirty="0" err="1" smtClean="0"/>
              <a:t>pt</a:t>
            </a:r>
            <a:r>
              <a:rPr lang="en-US" dirty="0" smtClean="0"/>
              <a:t> 2)</a:t>
            </a:r>
            <a:endParaRPr lang="en-US" dirty="0"/>
          </a:p>
        </p:txBody>
      </p:sp>
      <p:sp>
        <p:nvSpPr>
          <p:cNvPr id="3" name="Content Placeholder 2"/>
          <p:cNvSpPr>
            <a:spLocks noGrp="1"/>
          </p:cNvSpPr>
          <p:nvPr>
            <p:ph idx="1"/>
          </p:nvPr>
        </p:nvSpPr>
        <p:spPr>
          <a:xfrm>
            <a:off x="838200" y="1325563"/>
            <a:ext cx="10515600" cy="4851400"/>
          </a:xfrm>
        </p:spPr>
        <p:txBody>
          <a:bodyPr>
            <a:normAutofit/>
          </a:bodyPr>
          <a:lstStyle/>
          <a:p>
            <a:r>
              <a:rPr lang="en-US" dirty="0" smtClean="0"/>
              <a:t>Incorporate manual proofreading into segmentation objectives</a:t>
            </a:r>
            <a:endParaRPr lang="en-US" dirty="0"/>
          </a:p>
          <a:p>
            <a:pPr lvl="1"/>
            <a:r>
              <a:rPr lang="en-US" b="1" dirty="0">
                <a:solidFill>
                  <a:srgbClr val="002060"/>
                </a:solidFill>
              </a:rPr>
              <a:t>P</a:t>
            </a:r>
            <a:r>
              <a:rPr lang="en-US" b="1" dirty="0" smtClean="0">
                <a:solidFill>
                  <a:srgbClr val="002060"/>
                </a:solidFill>
              </a:rPr>
              <a:t>roofreading will be a part of reconstruction for awhile</a:t>
            </a:r>
          </a:p>
          <a:p>
            <a:pPr lvl="1"/>
            <a:endParaRPr lang="en-US" dirty="0" smtClean="0"/>
          </a:p>
          <a:p>
            <a:pPr lvl="1"/>
            <a:r>
              <a:rPr lang="en-US" dirty="0" smtClean="0"/>
              <a:t>Segmentation tuned to minimize false mergers</a:t>
            </a:r>
          </a:p>
          <a:p>
            <a:pPr lvl="1"/>
            <a:endParaRPr lang="en-US" dirty="0" smtClean="0"/>
          </a:p>
          <a:p>
            <a:pPr lvl="1"/>
            <a:r>
              <a:rPr lang="en-US" dirty="0" smtClean="0"/>
              <a:t>Proofreading time should be accounted for in segmentation evaluation</a:t>
            </a:r>
            <a:br>
              <a:rPr lang="en-US" dirty="0" smtClean="0"/>
            </a:br>
            <a:r>
              <a:rPr lang="en-US" dirty="0" smtClean="0"/>
              <a:t>(“nuisance metric”)</a:t>
            </a:r>
          </a:p>
          <a:p>
            <a:pPr lvl="1"/>
            <a:endParaRPr lang="en-US" dirty="0" smtClean="0"/>
          </a:p>
          <a:p>
            <a:pPr lvl="1"/>
            <a:r>
              <a:rPr lang="en-US" dirty="0" smtClean="0"/>
              <a:t>Focused proofreading to target most uncertain parts of the segmentation </a:t>
            </a:r>
            <a:r>
              <a:rPr lang="en-US" dirty="0" smtClean="0">
                <a:sym typeface="Wingdings"/>
              </a:rPr>
              <a:t></a:t>
            </a:r>
            <a:r>
              <a:rPr lang="en-US" dirty="0" smtClean="0"/>
              <a:t/>
            </a:r>
            <a:br>
              <a:rPr lang="en-US" dirty="0" smtClean="0"/>
            </a:br>
            <a:r>
              <a:rPr lang="en-US" dirty="0" smtClean="0"/>
              <a:t>both improve segmentation and reduce proofreading effort</a:t>
            </a:r>
            <a:endParaRPr lang="en-US" dirty="0"/>
          </a:p>
          <a:p>
            <a:endParaRPr lang="en-US" dirty="0" smtClean="0"/>
          </a:p>
          <a:p>
            <a:endParaRPr lang="en-US" dirty="0" smtClean="0"/>
          </a:p>
          <a:p>
            <a:endParaRPr lang="en-US" dirty="0"/>
          </a:p>
          <a:p>
            <a:pPr lvl="1"/>
            <a:endParaRPr lang="en-US" dirty="0" smtClean="0"/>
          </a:p>
          <a:p>
            <a:endParaRPr lang="en-US" dirty="0"/>
          </a:p>
        </p:txBody>
      </p:sp>
    </p:spTree>
    <p:extLst>
      <p:ext uri="{BB962C8B-B14F-4D97-AF65-F5344CB8AC3E}">
        <p14:creationId xmlns:p14="http://schemas.microsoft.com/office/powerpoint/2010/main" val="300897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748211" cy="1325563"/>
          </a:xfrm>
        </p:spPr>
        <p:txBody>
          <a:bodyPr/>
          <a:lstStyle/>
          <a:p>
            <a:r>
              <a:rPr lang="en-US" dirty="0" smtClean="0"/>
              <a:t>Ingredients for good </a:t>
            </a:r>
            <a:r>
              <a:rPr lang="en-US" dirty="0"/>
              <a:t>s</a:t>
            </a:r>
            <a:r>
              <a:rPr lang="en-US" dirty="0" smtClean="0"/>
              <a:t>egmentation (</a:t>
            </a:r>
            <a:r>
              <a:rPr lang="en-US" dirty="0" err="1" smtClean="0"/>
              <a:t>pt</a:t>
            </a:r>
            <a:r>
              <a:rPr lang="en-US" dirty="0" smtClean="0"/>
              <a:t> 3)</a:t>
            </a:r>
            <a:endParaRPr lang="en-US" dirty="0"/>
          </a:p>
        </p:txBody>
      </p:sp>
      <p:sp>
        <p:nvSpPr>
          <p:cNvPr id="5" name="Content Placeholder 2"/>
          <p:cNvSpPr>
            <a:spLocks noGrp="1"/>
          </p:cNvSpPr>
          <p:nvPr>
            <p:ph idx="1"/>
          </p:nvPr>
        </p:nvSpPr>
        <p:spPr>
          <a:xfrm>
            <a:off x="838200" y="980661"/>
            <a:ext cx="10515600" cy="5637791"/>
          </a:xfrm>
        </p:spPr>
        <p:txBody>
          <a:bodyPr>
            <a:normAutofit fontScale="92500" lnSpcReduction="20000"/>
          </a:bodyPr>
          <a:lstStyle/>
          <a:p>
            <a:pPr marL="0" indent="0">
              <a:buNone/>
            </a:pPr>
            <a:r>
              <a:rPr lang="en-US" sz="2600" b="1" i="1" dirty="0" smtClean="0">
                <a:solidFill>
                  <a:srgbClr val="002060"/>
                </a:solidFill>
              </a:rPr>
              <a:t>Explore different evaluation objectives for different parts of dataset and pipeline</a:t>
            </a:r>
            <a:endParaRPr lang="en-US" sz="2600" dirty="0" smtClean="0"/>
          </a:p>
          <a:p>
            <a:endParaRPr lang="en-US" sz="2600" dirty="0" smtClean="0"/>
          </a:p>
          <a:p>
            <a:r>
              <a:rPr lang="en-US" sz="2600" dirty="0" smtClean="0"/>
              <a:t>Traditional, voxel-based objective </a:t>
            </a:r>
            <a:br>
              <a:rPr lang="en-US" sz="2600" dirty="0" smtClean="0"/>
            </a:br>
            <a:r>
              <a:rPr lang="en-US" sz="2600" dirty="0" smtClean="0"/>
              <a:t>(like Rand, VI) to evaluate/segment large bodies</a:t>
            </a:r>
          </a:p>
          <a:p>
            <a:pPr lvl="1"/>
            <a:r>
              <a:rPr lang="en-US" sz="2200" dirty="0" smtClean="0"/>
              <a:t>Use large dataset for validation</a:t>
            </a:r>
          </a:p>
          <a:p>
            <a:pPr lvl="1"/>
            <a:r>
              <a:rPr lang="en-US" sz="2200" dirty="0" smtClean="0"/>
              <a:t>Challenges: </a:t>
            </a:r>
            <a:br>
              <a:rPr lang="en-US" sz="2200" dirty="0" smtClean="0"/>
            </a:br>
            <a:r>
              <a:rPr lang="en-US" sz="2200" dirty="0" smtClean="0"/>
              <a:t>1) how to avoid bad false merging?</a:t>
            </a:r>
            <a:br>
              <a:rPr lang="en-US" sz="2200" dirty="0" smtClean="0"/>
            </a:br>
            <a:r>
              <a:rPr lang="en-US" sz="2200" dirty="0" smtClean="0"/>
              <a:t>2) big data challenges</a:t>
            </a:r>
          </a:p>
          <a:p>
            <a:endParaRPr lang="en-US" dirty="0" smtClean="0"/>
          </a:p>
          <a:p>
            <a:r>
              <a:rPr lang="en-US" sz="2600" dirty="0" smtClean="0"/>
              <a:t>Synapse-based objectives to directly</a:t>
            </a:r>
            <a:br>
              <a:rPr lang="en-US" sz="2600" dirty="0" smtClean="0"/>
            </a:br>
            <a:r>
              <a:rPr lang="en-US" sz="2600" dirty="0" smtClean="0"/>
              <a:t>evaluate</a:t>
            </a:r>
            <a:r>
              <a:rPr lang="en-US" sz="2600" dirty="0"/>
              <a:t> </a:t>
            </a:r>
            <a:r>
              <a:rPr lang="en-US" sz="2600" dirty="0" smtClean="0"/>
              <a:t>connectivity</a:t>
            </a:r>
          </a:p>
          <a:p>
            <a:pPr lvl="1"/>
            <a:r>
              <a:rPr lang="en-US" sz="2200" dirty="0" smtClean="0"/>
              <a:t>Need annotated synapses (manual or automatic)</a:t>
            </a:r>
          </a:p>
          <a:p>
            <a:pPr lvl="1"/>
            <a:r>
              <a:rPr lang="en-US" sz="2200" dirty="0" smtClean="0"/>
              <a:t>Better reflect biological goals (better tolerate errors)</a:t>
            </a:r>
            <a:endParaRPr lang="en-US" sz="2200" dirty="0"/>
          </a:p>
          <a:p>
            <a:pPr lvl="1"/>
            <a:r>
              <a:rPr lang="en-US" sz="2200" i="1" dirty="0" smtClean="0"/>
              <a:t>Examples: </a:t>
            </a:r>
            <a:r>
              <a:rPr lang="en-US" sz="2200" dirty="0" smtClean="0"/>
              <a:t>synapse VI, number of “orphan” fragments </a:t>
            </a:r>
            <a:endParaRPr lang="en-US" sz="2200" dirty="0"/>
          </a:p>
          <a:p>
            <a:pPr lvl="1"/>
            <a:r>
              <a:rPr lang="en-US" sz="2200" dirty="0" smtClean="0"/>
              <a:t>Potential “smaller-data” solutions</a:t>
            </a:r>
          </a:p>
          <a:p>
            <a:pPr lvl="1"/>
            <a:r>
              <a:rPr lang="en-US" sz="2200" dirty="0" smtClean="0"/>
              <a:t>Challenges:</a:t>
            </a:r>
            <a:br>
              <a:rPr lang="en-US" sz="2200" dirty="0" smtClean="0"/>
            </a:br>
            <a:r>
              <a:rPr lang="en-US" sz="2200" dirty="0" smtClean="0"/>
              <a:t>1) limited training data (sparser)</a:t>
            </a:r>
            <a:br>
              <a:rPr lang="en-US" sz="2200" dirty="0" smtClean="0"/>
            </a:br>
            <a:r>
              <a:rPr lang="en-US" sz="2200" dirty="0" smtClean="0"/>
              <a:t>2) many regions even difficult to manually trace</a:t>
            </a:r>
          </a:p>
        </p:txBody>
      </p:sp>
      <p:pic>
        <p:nvPicPr>
          <p:cNvPr id="6" name="Picture 5" descr="Screen Shot 2016-04-11 at 1.33.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687" y="1646672"/>
            <a:ext cx="4460723" cy="4434052"/>
          </a:xfrm>
          <a:prstGeom prst="rect">
            <a:avLst/>
          </a:prstGeom>
        </p:spPr>
      </p:pic>
      <p:sp>
        <p:nvSpPr>
          <p:cNvPr id="7" name="TextBox 6"/>
          <p:cNvSpPr txBox="1"/>
          <p:nvPr/>
        </p:nvSpPr>
        <p:spPr>
          <a:xfrm>
            <a:off x="8221128" y="2940368"/>
            <a:ext cx="3794821" cy="923330"/>
          </a:xfrm>
          <a:prstGeom prst="rect">
            <a:avLst/>
          </a:prstGeom>
          <a:noFill/>
        </p:spPr>
        <p:txBody>
          <a:bodyPr wrap="none" rtlCol="0">
            <a:spAutoFit/>
          </a:bodyPr>
          <a:lstStyle/>
          <a:p>
            <a:r>
              <a:rPr lang="en-US" i="1" dirty="0"/>
              <a:t>a</a:t>
            </a:r>
            <a:r>
              <a:rPr lang="en-US" i="1" dirty="0" smtClean="0"/>
              <a:t>ccuracy “improves” when considering</a:t>
            </a:r>
            <a:br>
              <a:rPr lang="en-US" i="1" dirty="0" smtClean="0"/>
            </a:br>
            <a:r>
              <a:rPr lang="en-US" i="1" dirty="0" smtClean="0"/>
              <a:t>restricting to pathways with higher</a:t>
            </a:r>
            <a:br>
              <a:rPr lang="en-US" i="1" dirty="0" smtClean="0"/>
            </a:br>
            <a:r>
              <a:rPr lang="en-US" i="1" dirty="0" smtClean="0"/>
              <a:t>synapse counts</a:t>
            </a:r>
            <a:endParaRPr lang="en-US" i="1" dirty="0"/>
          </a:p>
        </p:txBody>
      </p:sp>
      <p:sp>
        <p:nvSpPr>
          <p:cNvPr id="8" name="TextBox 7"/>
          <p:cNvSpPr txBox="1"/>
          <p:nvPr/>
        </p:nvSpPr>
        <p:spPr>
          <a:xfrm>
            <a:off x="6817936" y="5972121"/>
            <a:ext cx="5198013" cy="646331"/>
          </a:xfrm>
          <a:prstGeom prst="rect">
            <a:avLst/>
          </a:prstGeom>
          <a:noFill/>
        </p:spPr>
        <p:txBody>
          <a:bodyPr wrap="square" rtlCol="0">
            <a:spAutoFit/>
          </a:bodyPr>
          <a:lstStyle/>
          <a:p>
            <a:r>
              <a:rPr lang="en-US" i="1" dirty="0" smtClean="0"/>
              <a:t>Example: Accuracy of automatic synapse prediction applied to densely proofread volume [Huang ‘15]</a:t>
            </a:r>
            <a:endParaRPr lang="en-US" i="1" dirty="0"/>
          </a:p>
        </p:txBody>
      </p:sp>
    </p:spTree>
    <p:extLst>
      <p:ext uri="{BB962C8B-B14F-4D97-AF65-F5344CB8AC3E}">
        <p14:creationId xmlns:p14="http://schemas.microsoft.com/office/powerpoint/2010/main" val="284266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1005457" cy="1325563"/>
          </a:xfrm>
        </p:spPr>
        <p:txBody>
          <a:bodyPr/>
          <a:lstStyle/>
          <a:p>
            <a:r>
              <a:rPr lang="en-US" dirty="0" smtClean="0"/>
              <a:t>Our proposed </a:t>
            </a:r>
            <a:r>
              <a:rPr lang="en-US" dirty="0"/>
              <a:t>w</a:t>
            </a:r>
            <a:r>
              <a:rPr lang="en-US" dirty="0" smtClean="0"/>
              <a:t>orkflow </a:t>
            </a:r>
            <a:r>
              <a:rPr lang="en-US" sz="3200" dirty="0" smtClean="0"/>
              <a:t>(</a:t>
            </a:r>
            <a:r>
              <a:rPr lang="en-US" sz="3200" dirty="0"/>
              <a:t>p</a:t>
            </a:r>
            <a:r>
              <a:rPr lang="en-US" sz="3200" dirty="0" smtClean="0"/>
              <a:t>roofreading + segmentation)</a:t>
            </a:r>
            <a:endParaRPr lang="en-US" sz="3200" dirty="0"/>
          </a:p>
        </p:txBody>
      </p:sp>
      <p:sp>
        <p:nvSpPr>
          <p:cNvPr id="5" name="Rounded Rectangle 4"/>
          <p:cNvSpPr/>
          <p:nvPr/>
        </p:nvSpPr>
        <p:spPr>
          <a:xfrm>
            <a:off x="618927" y="3115742"/>
            <a:ext cx="1687917" cy="11762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Automatic</a:t>
            </a:r>
            <a:br>
              <a:rPr lang="en-US" dirty="0" smtClean="0">
                <a:solidFill>
                  <a:srgbClr val="002060"/>
                </a:solidFill>
              </a:rPr>
            </a:br>
            <a:r>
              <a:rPr lang="en-US" dirty="0" smtClean="0">
                <a:solidFill>
                  <a:srgbClr val="002060"/>
                </a:solidFill>
              </a:rPr>
              <a:t>Synapse Prediction</a:t>
            </a:r>
            <a:endParaRPr lang="en-US" dirty="0">
              <a:solidFill>
                <a:srgbClr val="002060"/>
              </a:solidFill>
            </a:endParaRPr>
          </a:p>
        </p:txBody>
      </p:sp>
      <p:sp>
        <p:nvSpPr>
          <p:cNvPr id="6" name="Rounded Rectangle 5"/>
          <p:cNvSpPr/>
          <p:nvPr/>
        </p:nvSpPr>
        <p:spPr>
          <a:xfrm>
            <a:off x="618928" y="1325563"/>
            <a:ext cx="1687917" cy="13623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Initial Segmentation</a:t>
            </a:r>
            <a:br>
              <a:rPr lang="en-US" dirty="0" smtClean="0">
                <a:solidFill>
                  <a:srgbClr val="002060"/>
                </a:solidFill>
              </a:rPr>
            </a:br>
            <a:r>
              <a:rPr lang="en-US" dirty="0" smtClean="0">
                <a:solidFill>
                  <a:srgbClr val="002060"/>
                </a:solidFill>
              </a:rPr>
              <a:t>(”traditional</a:t>
            </a:r>
            <a:br>
              <a:rPr lang="en-US" dirty="0" smtClean="0">
                <a:solidFill>
                  <a:srgbClr val="002060"/>
                </a:solidFill>
              </a:rPr>
            </a:br>
            <a:r>
              <a:rPr lang="en-US" dirty="0" smtClean="0">
                <a:solidFill>
                  <a:srgbClr val="002060"/>
                </a:solidFill>
              </a:rPr>
              <a:t>approach”)</a:t>
            </a:r>
            <a:endParaRPr lang="en-US" dirty="0">
              <a:solidFill>
                <a:srgbClr val="002060"/>
              </a:solidFill>
            </a:endParaRPr>
          </a:p>
        </p:txBody>
      </p:sp>
      <p:sp>
        <p:nvSpPr>
          <p:cNvPr id="7" name="Rounded Rectangle 6"/>
          <p:cNvSpPr/>
          <p:nvPr/>
        </p:nvSpPr>
        <p:spPr>
          <a:xfrm>
            <a:off x="2637968" y="1325563"/>
            <a:ext cx="1849703" cy="13999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TODO:</a:t>
            </a:r>
            <a:br>
              <a:rPr lang="en-US" dirty="0" smtClean="0">
                <a:solidFill>
                  <a:srgbClr val="002060"/>
                </a:solidFill>
              </a:rPr>
            </a:br>
            <a:r>
              <a:rPr lang="en-US" dirty="0" smtClean="0">
                <a:solidFill>
                  <a:srgbClr val="002060"/>
                </a:solidFill>
              </a:rPr>
              <a:t>Top-down</a:t>
            </a:r>
            <a:br>
              <a:rPr lang="en-US" dirty="0" smtClean="0">
                <a:solidFill>
                  <a:srgbClr val="002060"/>
                </a:solidFill>
              </a:rPr>
            </a:br>
            <a:r>
              <a:rPr lang="en-US" dirty="0" smtClean="0">
                <a:solidFill>
                  <a:srgbClr val="002060"/>
                </a:solidFill>
              </a:rPr>
              <a:t>Segmentation</a:t>
            </a:r>
            <a:br>
              <a:rPr lang="en-US" dirty="0" smtClean="0">
                <a:solidFill>
                  <a:srgbClr val="002060"/>
                </a:solidFill>
              </a:rPr>
            </a:br>
            <a:r>
              <a:rPr lang="en-US" smtClean="0">
                <a:solidFill>
                  <a:srgbClr val="002060"/>
                </a:solidFill>
              </a:rPr>
              <a:t>and Shape Constraints</a:t>
            </a:r>
            <a:endParaRPr lang="en-US" dirty="0">
              <a:solidFill>
                <a:srgbClr val="002060"/>
              </a:solidFill>
            </a:endParaRPr>
          </a:p>
        </p:txBody>
      </p:sp>
      <p:sp>
        <p:nvSpPr>
          <p:cNvPr id="8" name="TextBox 7"/>
          <p:cNvSpPr txBox="1"/>
          <p:nvPr/>
        </p:nvSpPr>
        <p:spPr>
          <a:xfrm>
            <a:off x="6862278" y="1952685"/>
            <a:ext cx="1513491" cy="369332"/>
          </a:xfrm>
          <a:prstGeom prst="rect">
            <a:avLst/>
          </a:prstGeom>
          <a:noFill/>
        </p:spPr>
        <p:txBody>
          <a:bodyPr wrap="none" rtlCol="0">
            <a:spAutoFit/>
          </a:bodyPr>
          <a:lstStyle/>
          <a:p>
            <a:r>
              <a:rPr lang="en-US" dirty="0" smtClean="0"/>
              <a:t>”large bodies”</a:t>
            </a:r>
            <a:endParaRPr lang="en-US" dirty="0"/>
          </a:p>
        </p:txBody>
      </p:sp>
      <p:sp>
        <p:nvSpPr>
          <p:cNvPr id="9" name="Rounded Rectangle 8"/>
          <p:cNvSpPr/>
          <p:nvPr/>
        </p:nvSpPr>
        <p:spPr>
          <a:xfrm>
            <a:off x="4795906" y="1289278"/>
            <a:ext cx="1687917" cy="144088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2060"/>
                </a:solidFill>
              </a:rPr>
              <a:t>Manually</a:t>
            </a:r>
            <a:br>
              <a:rPr lang="en-US" smtClean="0">
                <a:solidFill>
                  <a:srgbClr val="002060"/>
                </a:solidFill>
              </a:rPr>
            </a:br>
            <a:r>
              <a:rPr lang="en-US" smtClean="0">
                <a:solidFill>
                  <a:srgbClr val="002060"/>
                </a:solidFill>
              </a:rPr>
              <a:t>Proofread</a:t>
            </a:r>
            <a:r>
              <a:rPr lang="en-US" dirty="0" smtClean="0">
                <a:solidFill>
                  <a:srgbClr val="002060"/>
                </a:solidFill>
              </a:rPr>
              <a:t/>
            </a:r>
            <a:br>
              <a:rPr lang="en-US" dirty="0" smtClean="0">
                <a:solidFill>
                  <a:srgbClr val="002060"/>
                </a:solidFill>
              </a:rPr>
            </a:br>
            <a:r>
              <a:rPr lang="en-US" dirty="0" smtClean="0">
                <a:solidFill>
                  <a:srgbClr val="002060"/>
                </a:solidFill>
              </a:rPr>
              <a:t>Large</a:t>
            </a:r>
            <a:br>
              <a:rPr lang="en-US" dirty="0" smtClean="0">
                <a:solidFill>
                  <a:srgbClr val="002060"/>
                </a:solidFill>
              </a:rPr>
            </a:br>
            <a:r>
              <a:rPr lang="en-US" dirty="0" smtClean="0">
                <a:solidFill>
                  <a:srgbClr val="002060"/>
                </a:solidFill>
              </a:rPr>
              <a:t>Bodies</a:t>
            </a:r>
            <a:endParaRPr lang="en-US" dirty="0">
              <a:solidFill>
                <a:srgbClr val="002060"/>
              </a:solidFill>
            </a:endParaRPr>
          </a:p>
        </p:txBody>
      </p:sp>
      <p:grpSp>
        <p:nvGrpSpPr>
          <p:cNvPr id="17" name="Group 16"/>
          <p:cNvGrpSpPr/>
          <p:nvPr/>
        </p:nvGrpSpPr>
        <p:grpSpPr>
          <a:xfrm>
            <a:off x="3574808" y="4066045"/>
            <a:ext cx="5584429" cy="2721429"/>
            <a:chOff x="7650799" y="1088571"/>
            <a:chExt cx="4207372" cy="2721429"/>
          </a:xfrm>
        </p:grpSpPr>
        <p:sp>
          <p:nvSpPr>
            <p:cNvPr id="16" name="Rectangle 15"/>
            <p:cNvSpPr/>
            <p:nvPr/>
          </p:nvSpPr>
          <p:spPr>
            <a:xfrm>
              <a:off x="8028376" y="1088571"/>
              <a:ext cx="1178260" cy="233680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rPr>
                <a:t>Good</a:t>
              </a:r>
              <a:br>
                <a:rPr lang="en-US" sz="1600" dirty="0" smtClean="0">
                  <a:solidFill>
                    <a:srgbClr val="002060"/>
                  </a:solidFill>
                </a:rPr>
              </a:br>
              <a:r>
                <a:rPr lang="en-US" sz="1600" dirty="0" smtClean="0">
                  <a:solidFill>
                    <a:srgbClr val="002060"/>
                  </a:solidFill>
                </a:rPr>
                <a:t>Enough</a:t>
              </a:r>
              <a:br>
                <a:rPr lang="en-US" sz="1600" dirty="0" smtClean="0">
                  <a:solidFill>
                    <a:srgbClr val="002060"/>
                  </a:solidFill>
                </a:rPr>
              </a:br>
              <a:r>
                <a:rPr lang="en-US" sz="1600" dirty="0" smtClean="0">
                  <a:solidFill>
                    <a:srgbClr val="002060"/>
                  </a:solidFill>
                </a:rPr>
                <a:t>Connectome</a:t>
              </a:r>
              <a:br>
                <a:rPr lang="en-US" sz="1600" dirty="0" smtClean="0">
                  <a:solidFill>
                    <a:srgbClr val="002060"/>
                  </a:solidFill>
                </a:rPr>
              </a:br>
              <a:r>
                <a:rPr lang="en-US" sz="1600" dirty="0" smtClean="0">
                  <a:solidFill>
                    <a:srgbClr val="002060"/>
                  </a:solidFill>
                </a:rPr>
                <a:t>(up to 10x</a:t>
              </a:r>
              <a:br>
                <a:rPr lang="en-US" sz="1600" dirty="0" smtClean="0">
                  <a:solidFill>
                    <a:srgbClr val="002060"/>
                  </a:solidFill>
                </a:rPr>
              </a:br>
              <a:r>
                <a:rPr lang="en-US" sz="1600" dirty="0" smtClean="0">
                  <a:solidFill>
                    <a:srgbClr val="002060"/>
                  </a:solidFill>
                </a:rPr>
                <a:t>reduction in work)</a:t>
              </a:r>
              <a:endParaRPr lang="en-US" sz="1600" dirty="0">
                <a:solidFill>
                  <a:srgbClr val="002060"/>
                </a:solidFill>
              </a:endParaRPr>
            </a:p>
          </p:txBody>
        </p:sp>
        <p:sp>
          <p:nvSpPr>
            <p:cNvPr id="11" name="Rectangle 10"/>
            <p:cNvSpPr/>
            <p:nvPr/>
          </p:nvSpPr>
          <p:spPr>
            <a:xfrm>
              <a:off x="8011886" y="1088571"/>
              <a:ext cx="3846285" cy="2336801"/>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7997371" y="1349829"/>
              <a:ext cx="3860800" cy="2090057"/>
            </a:xfrm>
            <a:custGeom>
              <a:avLst/>
              <a:gdLst>
                <a:gd name="connsiteX0" fmla="*/ 0 w 4049486"/>
                <a:gd name="connsiteY0" fmla="*/ 2090057 h 2090057"/>
                <a:gd name="connsiteX1" fmla="*/ 420915 w 4049486"/>
                <a:gd name="connsiteY1" fmla="*/ 1204685 h 2090057"/>
                <a:gd name="connsiteX2" fmla="*/ 493486 w 4049486"/>
                <a:gd name="connsiteY2" fmla="*/ 1103085 h 2090057"/>
                <a:gd name="connsiteX3" fmla="*/ 508000 w 4049486"/>
                <a:gd name="connsiteY3" fmla="*/ 1059542 h 2090057"/>
                <a:gd name="connsiteX4" fmla="*/ 537029 w 4049486"/>
                <a:gd name="connsiteY4" fmla="*/ 1001485 h 2090057"/>
                <a:gd name="connsiteX5" fmla="*/ 551543 w 4049486"/>
                <a:gd name="connsiteY5" fmla="*/ 957942 h 2090057"/>
                <a:gd name="connsiteX6" fmla="*/ 580572 w 4049486"/>
                <a:gd name="connsiteY6" fmla="*/ 914400 h 2090057"/>
                <a:gd name="connsiteX7" fmla="*/ 638629 w 4049486"/>
                <a:gd name="connsiteY7" fmla="*/ 812800 h 2090057"/>
                <a:gd name="connsiteX8" fmla="*/ 783772 w 4049486"/>
                <a:gd name="connsiteY8" fmla="*/ 638628 h 2090057"/>
                <a:gd name="connsiteX9" fmla="*/ 870858 w 4049486"/>
                <a:gd name="connsiteY9" fmla="*/ 566057 h 2090057"/>
                <a:gd name="connsiteX10" fmla="*/ 986972 w 4049486"/>
                <a:gd name="connsiteY10" fmla="*/ 478971 h 2090057"/>
                <a:gd name="connsiteX11" fmla="*/ 1030515 w 4049486"/>
                <a:gd name="connsiteY11" fmla="*/ 449942 h 2090057"/>
                <a:gd name="connsiteX12" fmla="*/ 1088572 w 4049486"/>
                <a:gd name="connsiteY12" fmla="*/ 435428 h 2090057"/>
                <a:gd name="connsiteX13" fmla="*/ 1204686 w 4049486"/>
                <a:gd name="connsiteY13" fmla="*/ 348342 h 2090057"/>
                <a:gd name="connsiteX14" fmla="*/ 1262743 w 4049486"/>
                <a:gd name="connsiteY14" fmla="*/ 304800 h 2090057"/>
                <a:gd name="connsiteX15" fmla="*/ 1422400 w 4049486"/>
                <a:gd name="connsiteY15" fmla="*/ 217714 h 2090057"/>
                <a:gd name="connsiteX16" fmla="*/ 1465943 w 4049486"/>
                <a:gd name="connsiteY16" fmla="*/ 203200 h 2090057"/>
                <a:gd name="connsiteX17" fmla="*/ 1582058 w 4049486"/>
                <a:gd name="connsiteY17" fmla="*/ 188685 h 2090057"/>
                <a:gd name="connsiteX18" fmla="*/ 2119086 w 4049486"/>
                <a:gd name="connsiteY18" fmla="*/ 174171 h 2090057"/>
                <a:gd name="connsiteX19" fmla="*/ 2162629 w 4049486"/>
                <a:gd name="connsiteY19" fmla="*/ 159657 h 2090057"/>
                <a:gd name="connsiteX20" fmla="*/ 2554515 w 4049486"/>
                <a:gd name="connsiteY20" fmla="*/ 101600 h 2090057"/>
                <a:gd name="connsiteX21" fmla="*/ 2714172 w 4049486"/>
                <a:gd name="connsiteY21" fmla="*/ 87085 h 2090057"/>
                <a:gd name="connsiteX22" fmla="*/ 2786743 w 4049486"/>
                <a:gd name="connsiteY22" fmla="*/ 72571 h 2090057"/>
                <a:gd name="connsiteX23" fmla="*/ 3396343 w 4049486"/>
                <a:gd name="connsiteY23" fmla="*/ 101600 h 2090057"/>
                <a:gd name="connsiteX24" fmla="*/ 3730172 w 4049486"/>
                <a:gd name="connsiteY24" fmla="*/ 87085 h 2090057"/>
                <a:gd name="connsiteX25" fmla="*/ 3788229 w 4049486"/>
                <a:gd name="connsiteY25" fmla="*/ 72571 h 2090057"/>
                <a:gd name="connsiteX26" fmla="*/ 4020458 w 4049486"/>
                <a:gd name="connsiteY26" fmla="*/ 43542 h 2090057"/>
                <a:gd name="connsiteX27" fmla="*/ 4049486 w 4049486"/>
                <a:gd name="connsiteY27" fmla="*/ 0 h 209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9486" h="2090057">
                  <a:moveTo>
                    <a:pt x="0" y="2090057"/>
                  </a:moveTo>
                  <a:cubicBezTo>
                    <a:pt x="42099" y="1669090"/>
                    <a:pt x="-6417" y="1962854"/>
                    <a:pt x="420915" y="1204685"/>
                  </a:cubicBezTo>
                  <a:cubicBezTo>
                    <a:pt x="450037" y="1153017"/>
                    <a:pt x="468986" y="1152085"/>
                    <a:pt x="493486" y="1103085"/>
                  </a:cubicBezTo>
                  <a:cubicBezTo>
                    <a:pt x="500328" y="1089401"/>
                    <a:pt x="501973" y="1073604"/>
                    <a:pt x="508000" y="1059542"/>
                  </a:cubicBezTo>
                  <a:cubicBezTo>
                    <a:pt x="516523" y="1039655"/>
                    <a:pt x="528506" y="1021372"/>
                    <a:pt x="537029" y="1001485"/>
                  </a:cubicBezTo>
                  <a:cubicBezTo>
                    <a:pt x="543056" y="987423"/>
                    <a:pt x="544701" y="971626"/>
                    <a:pt x="551543" y="957942"/>
                  </a:cubicBezTo>
                  <a:cubicBezTo>
                    <a:pt x="559344" y="942340"/>
                    <a:pt x="571917" y="929546"/>
                    <a:pt x="580572" y="914400"/>
                  </a:cubicBezTo>
                  <a:cubicBezTo>
                    <a:pt x="654231" y="785496"/>
                    <a:pt x="567905" y="918883"/>
                    <a:pt x="638629" y="812800"/>
                  </a:cubicBezTo>
                  <a:cubicBezTo>
                    <a:pt x="672616" y="710838"/>
                    <a:pt x="642325" y="780075"/>
                    <a:pt x="783772" y="638628"/>
                  </a:cubicBezTo>
                  <a:cubicBezTo>
                    <a:pt x="855505" y="566895"/>
                    <a:pt x="796761" y="619945"/>
                    <a:pt x="870858" y="566057"/>
                  </a:cubicBezTo>
                  <a:cubicBezTo>
                    <a:pt x="909985" y="537601"/>
                    <a:pt x="946717" y="505808"/>
                    <a:pt x="986972" y="478971"/>
                  </a:cubicBezTo>
                  <a:cubicBezTo>
                    <a:pt x="1001486" y="469295"/>
                    <a:pt x="1014481" y="456814"/>
                    <a:pt x="1030515" y="449942"/>
                  </a:cubicBezTo>
                  <a:cubicBezTo>
                    <a:pt x="1048850" y="442084"/>
                    <a:pt x="1069220" y="440266"/>
                    <a:pt x="1088572" y="435428"/>
                  </a:cubicBezTo>
                  <a:lnTo>
                    <a:pt x="1204686" y="348342"/>
                  </a:lnTo>
                  <a:cubicBezTo>
                    <a:pt x="1224038" y="333828"/>
                    <a:pt x="1242616" y="318218"/>
                    <a:pt x="1262743" y="304800"/>
                  </a:cubicBezTo>
                  <a:cubicBezTo>
                    <a:pt x="1315743" y="269466"/>
                    <a:pt x="1356542" y="239666"/>
                    <a:pt x="1422400" y="217714"/>
                  </a:cubicBezTo>
                  <a:cubicBezTo>
                    <a:pt x="1436914" y="212876"/>
                    <a:pt x="1450890" y="205937"/>
                    <a:pt x="1465943" y="203200"/>
                  </a:cubicBezTo>
                  <a:cubicBezTo>
                    <a:pt x="1504320" y="196222"/>
                    <a:pt x="1543090" y="190417"/>
                    <a:pt x="1582058" y="188685"/>
                  </a:cubicBezTo>
                  <a:cubicBezTo>
                    <a:pt x="1760956" y="180734"/>
                    <a:pt x="1940077" y="179009"/>
                    <a:pt x="2119086" y="174171"/>
                  </a:cubicBezTo>
                  <a:cubicBezTo>
                    <a:pt x="2133600" y="169333"/>
                    <a:pt x="2147869" y="163683"/>
                    <a:pt x="2162629" y="159657"/>
                  </a:cubicBezTo>
                  <a:cubicBezTo>
                    <a:pt x="2337195" y="112048"/>
                    <a:pt x="2311398" y="125912"/>
                    <a:pt x="2554515" y="101600"/>
                  </a:cubicBezTo>
                  <a:lnTo>
                    <a:pt x="2714172" y="87085"/>
                  </a:lnTo>
                  <a:cubicBezTo>
                    <a:pt x="2738362" y="82247"/>
                    <a:pt x="2762074" y="72571"/>
                    <a:pt x="2786743" y="72571"/>
                  </a:cubicBezTo>
                  <a:cubicBezTo>
                    <a:pt x="3272534" y="72571"/>
                    <a:pt x="3158631" y="54055"/>
                    <a:pt x="3396343" y="101600"/>
                  </a:cubicBezTo>
                  <a:cubicBezTo>
                    <a:pt x="3507619" y="96762"/>
                    <a:pt x="3619095" y="95313"/>
                    <a:pt x="3730172" y="87085"/>
                  </a:cubicBezTo>
                  <a:cubicBezTo>
                    <a:pt x="3750065" y="85611"/>
                    <a:pt x="3768502" y="75530"/>
                    <a:pt x="3788229" y="72571"/>
                  </a:cubicBezTo>
                  <a:cubicBezTo>
                    <a:pt x="3865378" y="60999"/>
                    <a:pt x="4020458" y="43542"/>
                    <a:pt x="4020458" y="43542"/>
                  </a:cubicBezTo>
                  <a:lnTo>
                    <a:pt x="404948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flipH="1">
              <a:off x="6964608" y="2072305"/>
              <a:ext cx="1741714" cy="369332"/>
            </a:xfrm>
            <a:prstGeom prst="rect">
              <a:avLst/>
            </a:prstGeom>
            <a:noFill/>
          </p:spPr>
          <p:txBody>
            <a:bodyPr wrap="square" rtlCol="0">
              <a:spAutoFit/>
            </a:bodyPr>
            <a:lstStyle/>
            <a:p>
              <a:r>
                <a:rPr lang="en-US" dirty="0" smtClean="0"/>
                <a:t>“completeness”</a:t>
              </a:r>
              <a:endParaRPr lang="en-US" dirty="0"/>
            </a:p>
          </p:txBody>
        </p:sp>
        <p:sp>
          <p:nvSpPr>
            <p:cNvPr id="15" name="TextBox 14"/>
            <p:cNvSpPr txBox="1"/>
            <p:nvPr/>
          </p:nvSpPr>
          <p:spPr>
            <a:xfrm>
              <a:off x="8508052" y="3440668"/>
              <a:ext cx="3339184" cy="369332"/>
            </a:xfrm>
            <a:prstGeom prst="rect">
              <a:avLst/>
            </a:prstGeom>
            <a:noFill/>
          </p:spPr>
          <p:txBody>
            <a:bodyPr wrap="square" rtlCol="0">
              <a:spAutoFit/>
            </a:bodyPr>
            <a:lstStyle/>
            <a:p>
              <a:r>
                <a:rPr lang="en-US" dirty="0"/>
                <a:t>n</a:t>
              </a:r>
              <a:r>
                <a:rPr lang="en-US" dirty="0" smtClean="0"/>
                <a:t>umber of segments to examine (</a:t>
              </a:r>
              <a:r>
                <a:rPr lang="en-US" i="1" dirty="0" smtClean="0"/>
                <a:t>i.e.</a:t>
              </a:r>
              <a:r>
                <a:rPr lang="en-US" dirty="0" smtClean="0"/>
                <a:t>, work)</a:t>
              </a:r>
              <a:endParaRPr lang="en-US" dirty="0"/>
            </a:p>
          </p:txBody>
        </p:sp>
      </p:grpSp>
      <p:sp>
        <p:nvSpPr>
          <p:cNvPr id="18" name="Rounded Rectangle 17"/>
          <p:cNvSpPr/>
          <p:nvPr/>
        </p:nvSpPr>
        <p:spPr>
          <a:xfrm>
            <a:off x="8754224" y="1325563"/>
            <a:ext cx="2888146" cy="13999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TODO:</a:t>
            </a:r>
            <a:br>
              <a:rPr lang="en-US" dirty="0" smtClean="0">
                <a:solidFill>
                  <a:srgbClr val="002060"/>
                </a:solidFill>
              </a:rPr>
            </a:br>
            <a:r>
              <a:rPr lang="en-US" dirty="0" smtClean="0">
                <a:solidFill>
                  <a:srgbClr val="002060"/>
                </a:solidFill>
              </a:rPr>
              <a:t>Attach small orphan processes to large bodies</a:t>
            </a:r>
            <a:br>
              <a:rPr lang="en-US" dirty="0" smtClean="0">
                <a:solidFill>
                  <a:srgbClr val="002060"/>
                </a:solidFill>
              </a:rPr>
            </a:br>
            <a:r>
              <a:rPr lang="en-US" dirty="0" smtClean="0">
                <a:solidFill>
                  <a:srgbClr val="002060"/>
                </a:solidFill>
              </a:rPr>
              <a:t>(avoid </a:t>
            </a:r>
            <a:r>
              <a:rPr lang="en-US" smtClean="0">
                <a:solidFill>
                  <a:srgbClr val="002060"/>
                </a:solidFill>
              </a:rPr>
              <a:t>large mergers)</a:t>
            </a:r>
            <a:endParaRPr lang="en-US" dirty="0">
              <a:solidFill>
                <a:srgbClr val="002060"/>
              </a:solidFill>
            </a:endParaRPr>
          </a:p>
        </p:txBody>
      </p:sp>
      <p:sp>
        <p:nvSpPr>
          <p:cNvPr id="19" name="Right Arrow 18"/>
          <p:cNvSpPr/>
          <p:nvPr/>
        </p:nvSpPr>
        <p:spPr>
          <a:xfrm>
            <a:off x="6575674" y="1977843"/>
            <a:ext cx="252113" cy="32154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2385855" y="1977843"/>
            <a:ext cx="252113" cy="32154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4515732" y="1977843"/>
            <a:ext cx="252113" cy="32154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8395876" y="1977843"/>
            <a:ext cx="252113" cy="32154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Elbow Connector 23"/>
          <p:cNvCxnSpPr>
            <a:stCxn id="5" idx="3"/>
            <a:endCxn id="7" idx="2"/>
          </p:cNvCxnSpPr>
          <p:nvPr/>
        </p:nvCxnSpPr>
        <p:spPr>
          <a:xfrm flipV="1">
            <a:off x="2306844" y="2725495"/>
            <a:ext cx="1255976" cy="978391"/>
          </a:xfrm>
          <a:prstGeom prst="bentConnector2">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5" idx="3"/>
            <a:endCxn id="11" idx="1"/>
          </p:cNvCxnSpPr>
          <p:nvPr/>
        </p:nvCxnSpPr>
        <p:spPr>
          <a:xfrm>
            <a:off x="2306844" y="3703886"/>
            <a:ext cx="1747233" cy="1530560"/>
          </a:xfrm>
          <a:prstGeom prst="bentConnector3">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7" idx="2"/>
            <a:endCxn id="9" idx="2"/>
          </p:cNvCxnSpPr>
          <p:nvPr/>
        </p:nvCxnSpPr>
        <p:spPr>
          <a:xfrm rot="16200000" flipH="1">
            <a:off x="4599006" y="1689308"/>
            <a:ext cx="4672" cy="2077045"/>
          </a:xfrm>
          <a:prstGeom prst="bentConnector3">
            <a:avLst>
              <a:gd name="adj1" fmla="val 8410295"/>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4065021" y="3115742"/>
            <a:ext cx="840808" cy="875360"/>
            <a:chOff x="3832792" y="3152027"/>
            <a:chExt cx="840808" cy="875360"/>
          </a:xfrm>
        </p:grpSpPr>
        <p:cxnSp>
          <p:nvCxnSpPr>
            <p:cNvPr id="36" name="Straight Connector 35"/>
            <p:cNvCxnSpPr/>
            <p:nvPr/>
          </p:nvCxnSpPr>
          <p:spPr>
            <a:xfrm flipV="1">
              <a:off x="3847306" y="3766129"/>
              <a:ext cx="0" cy="261258"/>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32792" y="3740171"/>
              <a:ext cx="84080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673600" y="3725657"/>
              <a:ext cx="0" cy="287216"/>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253196" y="3152027"/>
              <a:ext cx="0" cy="588144"/>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5" name="Elbow Connector 44"/>
          <p:cNvCxnSpPr>
            <a:stCxn id="18" idx="2"/>
          </p:cNvCxnSpPr>
          <p:nvPr/>
        </p:nvCxnSpPr>
        <p:spPr>
          <a:xfrm rot="5400000">
            <a:off x="8120469" y="1467305"/>
            <a:ext cx="819638" cy="3336018"/>
          </a:xfrm>
          <a:prstGeom prst="bentConnector2">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62278" y="3524864"/>
            <a:ext cx="0" cy="164508"/>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036458" y="3718073"/>
            <a:ext cx="4122779"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050972" y="3729844"/>
            <a:ext cx="0" cy="246744"/>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9144723" y="3729844"/>
            <a:ext cx="0" cy="261258"/>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3" name="Right Arrow 2"/>
          <p:cNvSpPr/>
          <p:nvPr/>
        </p:nvSpPr>
        <p:spPr>
          <a:xfrm flipV="1">
            <a:off x="3726571" y="3346861"/>
            <a:ext cx="460005" cy="311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rot="10800000" flipV="1">
            <a:off x="4916774" y="3329137"/>
            <a:ext cx="460005" cy="311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95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needs</a:t>
            </a:r>
            <a:endParaRPr lang="en-US" dirty="0"/>
          </a:p>
        </p:txBody>
      </p:sp>
      <p:sp>
        <p:nvSpPr>
          <p:cNvPr id="3" name="Content Placeholder 2"/>
          <p:cNvSpPr>
            <a:spLocks noGrp="1"/>
          </p:cNvSpPr>
          <p:nvPr>
            <p:ph idx="1"/>
          </p:nvPr>
        </p:nvSpPr>
        <p:spPr/>
        <p:txBody>
          <a:bodyPr>
            <a:normAutofit/>
          </a:bodyPr>
          <a:lstStyle/>
          <a:p>
            <a:r>
              <a:rPr lang="en-US" sz="2400" dirty="0" smtClean="0"/>
              <a:t>Development of more top-down segmentation strategies to extract neurons</a:t>
            </a:r>
            <a:br>
              <a:rPr lang="en-US" sz="2400" dirty="0" smtClean="0"/>
            </a:br>
            <a:r>
              <a:rPr lang="en-US" sz="2400" dirty="0" smtClean="0"/>
              <a:t>(need richer set of high-level features such as those representing neuron shape)</a:t>
            </a:r>
            <a:br>
              <a:rPr lang="en-US" sz="2400" dirty="0" smtClean="0"/>
            </a:br>
            <a:endParaRPr lang="en-US" sz="2400" dirty="0" smtClean="0"/>
          </a:p>
          <a:p>
            <a:r>
              <a:rPr lang="en-US" sz="2400" dirty="0" smtClean="0"/>
              <a:t>Segmentation strategies tuned to handle sparse, noisy, hard-to-segment regions </a:t>
            </a:r>
            <a:r>
              <a:rPr lang="en-US" sz="2400" dirty="0"/>
              <a:t>(e.g., thin dendritic </a:t>
            </a:r>
            <a:r>
              <a:rPr lang="en-US" sz="2400" dirty="0" smtClean="0"/>
              <a:t>processes) perhaps exploiting more biological priors</a:t>
            </a:r>
          </a:p>
          <a:p>
            <a:endParaRPr lang="en-US" sz="2400" dirty="0"/>
          </a:p>
          <a:p>
            <a:r>
              <a:rPr lang="en-US" sz="2400" dirty="0" smtClean="0"/>
              <a:t>Better understand acceptable connectome errors </a:t>
            </a:r>
            <a:r>
              <a:rPr lang="en-US" sz="2400" dirty="0" smtClean="0">
                <a:sym typeface="Wingdings"/>
              </a:rPr>
              <a:t> </a:t>
            </a:r>
            <a:br>
              <a:rPr lang="en-US" sz="2400" dirty="0" smtClean="0">
                <a:sym typeface="Wingdings"/>
              </a:rPr>
            </a:br>
            <a:r>
              <a:rPr lang="en-US" sz="2400" dirty="0" smtClean="0">
                <a:sym typeface="Wingdings"/>
              </a:rPr>
              <a:t>develop segmentation algorithms to operate within this regime</a:t>
            </a:r>
            <a:endParaRPr lang="en-US" sz="2400" dirty="0" smtClean="0"/>
          </a:p>
          <a:p>
            <a:endParaRPr lang="en-US" sz="2400" dirty="0" smtClean="0"/>
          </a:p>
          <a:p>
            <a:r>
              <a:rPr lang="en-US" sz="2400" dirty="0" smtClean="0"/>
              <a:t>Improve uncertainty estimation and strategies to better focus proofreading</a:t>
            </a:r>
            <a:br>
              <a:rPr lang="en-US" sz="2400" dirty="0" smtClean="0"/>
            </a:br>
            <a:r>
              <a:rPr lang="en-US" sz="2400" dirty="0" smtClean="0"/>
              <a:t>and synergistically aid image segmentation</a:t>
            </a:r>
            <a:endParaRPr lang="en-US" sz="2400" dirty="0"/>
          </a:p>
        </p:txBody>
      </p:sp>
    </p:spTree>
    <p:extLst>
      <p:ext uri="{BB962C8B-B14F-4D97-AF65-F5344CB8AC3E}">
        <p14:creationId xmlns:p14="http://schemas.microsoft.com/office/powerpoint/2010/main" val="1239475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goals</a:t>
            </a:r>
            <a:endParaRPr lang="en-US" dirty="0"/>
          </a:p>
        </p:txBody>
      </p:sp>
      <p:sp>
        <p:nvSpPr>
          <p:cNvPr id="3" name="Content Placeholder 2"/>
          <p:cNvSpPr>
            <a:spLocks noGrp="1"/>
          </p:cNvSpPr>
          <p:nvPr>
            <p:ph idx="1"/>
          </p:nvPr>
        </p:nvSpPr>
        <p:spPr>
          <a:xfrm>
            <a:off x="838200" y="1854654"/>
            <a:ext cx="10515600" cy="4351338"/>
          </a:xfrm>
        </p:spPr>
        <p:txBody>
          <a:bodyPr/>
          <a:lstStyle/>
          <a:p>
            <a:r>
              <a:rPr lang="en-US" dirty="0" smtClean="0"/>
              <a:t>Summarize the state of EM segmentation for </a:t>
            </a:r>
            <a:r>
              <a:rPr lang="en-US" dirty="0" err="1" smtClean="0"/>
              <a:t>connectomics</a:t>
            </a:r>
            <a:endParaRPr lang="en-US" dirty="0" smtClean="0"/>
          </a:p>
          <a:p>
            <a:endParaRPr lang="en-US" dirty="0"/>
          </a:p>
          <a:p>
            <a:r>
              <a:rPr lang="en-US" dirty="0" smtClean="0"/>
              <a:t>Better define segmentation evaluation objectives</a:t>
            </a:r>
          </a:p>
          <a:p>
            <a:endParaRPr lang="en-US" dirty="0"/>
          </a:p>
          <a:p>
            <a:r>
              <a:rPr lang="en-US" dirty="0" smtClean="0"/>
              <a:t>Propose potential solutions and work directions</a:t>
            </a:r>
            <a:endParaRPr lang="en-US" dirty="0"/>
          </a:p>
        </p:txBody>
      </p:sp>
    </p:spTree>
    <p:extLst>
      <p:ext uri="{BB962C8B-B14F-4D97-AF65-F5344CB8AC3E}">
        <p14:creationId xmlns:p14="http://schemas.microsoft.com/office/powerpoint/2010/main" val="290057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State of EM segmentation</a:t>
            </a:r>
            <a:endParaRPr lang="en-US" dirty="0"/>
          </a:p>
        </p:txBody>
      </p:sp>
      <p:sp>
        <p:nvSpPr>
          <p:cNvPr id="3" name="Content Placeholder 2"/>
          <p:cNvSpPr>
            <a:spLocks noGrp="1"/>
          </p:cNvSpPr>
          <p:nvPr>
            <p:ph idx="1"/>
          </p:nvPr>
        </p:nvSpPr>
        <p:spPr>
          <a:xfrm>
            <a:off x="838200" y="1325562"/>
            <a:ext cx="10515600" cy="5111333"/>
          </a:xfrm>
        </p:spPr>
        <p:txBody>
          <a:bodyPr>
            <a:normAutofit lnSpcReduction="10000"/>
          </a:bodyPr>
          <a:lstStyle/>
          <a:p>
            <a:r>
              <a:rPr lang="en-US" sz="2400" dirty="0" smtClean="0"/>
              <a:t>Current </a:t>
            </a:r>
            <a:r>
              <a:rPr lang="en-US" sz="2400" dirty="0"/>
              <a:t>h</a:t>
            </a:r>
            <a:r>
              <a:rPr lang="en-US" sz="2400" dirty="0" smtClean="0"/>
              <a:t>igh-level objective: extract neuronal objects from data</a:t>
            </a:r>
            <a:br>
              <a:rPr lang="en-US" sz="2400" dirty="0" smtClean="0"/>
            </a:br>
            <a:r>
              <a:rPr lang="en-US" sz="2400" dirty="0" smtClean="0"/>
              <a:t>(can then be used to extract the connectome)</a:t>
            </a:r>
          </a:p>
          <a:p>
            <a:endParaRPr lang="en-US" dirty="0"/>
          </a:p>
          <a:p>
            <a:endParaRPr lang="en-US" dirty="0" smtClean="0"/>
          </a:p>
          <a:p>
            <a:endParaRPr lang="en-US" dirty="0" smtClean="0"/>
          </a:p>
          <a:p>
            <a:endParaRPr lang="en-US" dirty="0" smtClean="0"/>
          </a:p>
          <a:p>
            <a:r>
              <a:rPr lang="en-US" sz="2400" dirty="0" smtClean="0"/>
              <a:t>Segmentation objective: accuracy of pixel assignment </a:t>
            </a:r>
            <a:r>
              <a:rPr lang="en-US" sz="2000" dirty="0" smtClean="0"/>
              <a:t>(</a:t>
            </a:r>
            <a:r>
              <a:rPr lang="en-US" sz="2000" dirty="0" err="1" smtClean="0"/>
              <a:t>e.g</a:t>
            </a:r>
            <a:r>
              <a:rPr lang="en-US" sz="2000" dirty="0" smtClean="0"/>
              <a:t>, Rand Index, VI)</a:t>
            </a:r>
            <a:br>
              <a:rPr lang="en-US" sz="2000" dirty="0" smtClean="0"/>
            </a:br>
            <a:r>
              <a:rPr lang="en-US" sz="2400" dirty="0" smtClean="0"/>
              <a:t>==&gt; “near-human” performance (usually on tiny datasets)</a:t>
            </a:r>
          </a:p>
          <a:p>
            <a:pPr marL="0" indent="0">
              <a:buNone/>
            </a:pPr>
            <a:endParaRPr lang="en-US" sz="2400" dirty="0" smtClean="0"/>
          </a:p>
          <a:p>
            <a:pPr marL="0" indent="0">
              <a:buNone/>
            </a:pPr>
            <a:r>
              <a:rPr lang="en-US" sz="2400" dirty="0" smtClean="0"/>
              <a:t>However…</a:t>
            </a:r>
          </a:p>
          <a:p>
            <a:r>
              <a:rPr lang="en-US" sz="2400" b="1" dirty="0" smtClean="0">
                <a:solidFill>
                  <a:srgbClr val="002060"/>
                </a:solidFill>
              </a:rPr>
              <a:t>We are not close to automatically extracting a connectome!</a:t>
            </a:r>
            <a:br>
              <a:rPr lang="en-US" sz="2400" b="1" dirty="0" smtClean="0">
                <a:solidFill>
                  <a:srgbClr val="002060"/>
                </a:solidFill>
              </a:rPr>
            </a:br>
            <a:r>
              <a:rPr lang="en-US" sz="2400" dirty="0" smtClean="0">
                <a:sym typeface="Wingdings"/>
              </a:rPr>
              <a:t>==&gt; </a:t>
            </a:r>
            <a:r>
              <a:rPr lang="en-US" sz="2400" dirty="0" smtClean="0"/>
              <a:t>requires A LOT of manual proofreading/editing</a:t>
            </a:r>
          </a:p>
        </p:txBody>
      </p:sp>
      <p:pic>
        <p:nvPicPr>
          <p:cNvPr id="5" name="Content Placeholder 3" descr="LunaOne (1).png"/>
          <p:cNvPicPr>
            <a:picLocks noChangeAspect="1"/>
          </p:cNvPicPr>
          <p:nvPr/>
        </p:nvPicPr>
        <p:blipFill>
          <a:blip r:embed="rId3">
            <a:lum contrast="40000"/>
          </a:blip>
          <a:srcRect/>
          <a:stretch>
            <a:fillRect/>
          </a:stretch>
        </p:blipFill>
        <p:spPr>
          <a:xfrm>
            <a:off x="2727016" y="2132876"/>
            <a:ext cx="1135723" cy="1135723"/>
          </a:xfrm>
          <a:prstGeom prst="rect">
            <a:avLst/>
          </a:prstGeom>
        </p:spPr>
      </p:pic>
      <p:pic>
        <p:nvPicPr>
          <p:cNvPr id="6" name="Picture 5"/>
          <p:cNvPicPr>
            <a:picLocks noChangeAspect="1"/>
          </p:cNvPicPr>
          <p:nvPr/>
        </p:nvPicPr>
        <p:blipFill>
          <a:blip r:embed="rId4"/>
          <a:stretch>
            <a:fillRect/>
          </a:stretch>
        </p:blipFill>
        <p:spPr>
          <a:xfrm>
            <a:off x="6791923" y="2290611"/>
            <a:ext cx="2282179" cy="1282759"/>
          </a:xfrm>
          <a:prstGeom prst="rect">
            <a:avLst/>
          </a:prstGeom>
        </p:spPr>
      </p:pic>
      <p:pic>
        <p:nvPicPr>
          <p:cNvPr id="7" name="Picture 6"/>
          <p:cNvPicPr>
            <a:picLocks noChangeAspect="1"/>
          </p:cNvPicPr>
          <p:nvPr/>
        </p:nvPicPr>
        <p:blipFill>
          <a:blip r:embed="rId5"/>
          <a:stretch>
            <a:fillRect/>
          </a:stretch>
        </p:blipFill>
        <p:spPr>
          <a:xfrm rot="10800000">
            <a:off x="4803891" y="2740356"/>
            <a:ext cx="1693880" cy="1056485"/>
          </a:xfrm>
          <a:prstGeom prst="rect">
            <a:avLst/>
          </a:prstGeom>
        </p:spPr>
      </p:pic>
      <p:sp>
        <p:nvSpPr>
          <p:cNvPr id="8" name="TextBox 7"/>
          <p:cNvSpPr txBox="1"/>
          <p:nvPr/>
        </p:nvSpPr>
        <p:spPr>
          <a:xfrm>
            <a:off x="2058395" y="2132876"/>
            <a:ext cx="446276" cy="315471"/>
          </a:xfrm>
          <a:prstGeom prst="rect">
            <a:avLst/>
          </a:prstGeom>
          <a:noFill/>
        </p:spPr>
        <p:txBody>
          <a:bodyPr wrap="none" lIns="68580" tIns="34290" rIns="68580" bIns="34290" rtlCol="0">
            <a:spAutoFit/>
          </a:bodyPr>
          <a:lstStyle/>
          <a:p>
            <a:r>
              <a:rPr lang="en-US" sz="1600" dirty="0">
                <a:latin typeface="Arial"/>
              </a:rPr>
              <a:t>EM</a:t>
            </a:r>
          </a:p>
        </p:txBody>
      </p:sp>
      <p:sp>
        <p:nvSpPr>
          <p:cNvPr id="9" name="TextBox 8"/>
          <p:cNvSpPr txBox="1"/>
          <p:nvPr/>
        </p:nvSpPr>
        <p:spPr>
          <a:xfrm>
            <a:off x="4838656" y="2132875"/>
            <a:ext cx="912750" cy="315471"/>
          </a:xfrm>
          <a:prstGeom prst="rect">
            <a:avLst/>
          </a:prstGeom>
          <a:noFill/>
        </p:spPr>
        <p:txBody>
          <a:bodyPr wrap="none" lIns="68580" tIns="34290" rIns="68580" bIns="34290" rtlCol="0">
            <a:spAutoFit/>
          </a:bodyPr>
          <a:lstStyle/>
          <a:p>
            <a:r>
              <a:rPr lang="en-US" sz="1600" dirty="0" smtClean="0">
                <a:latin typeface="Arial"/>
              </a:rPr>
              <a:t>Neurons</a:t>
            </a:r>
            <a:endParaRPr lang="en-US" sz="1600" dirty="0">
              <a:latin typeface="Arial"/>
            </a:endParaRPr>
          </a:p>
        </p:txBody>
      </p:sp>
    </p:spTree>
    <p:extLst>
      <p:ext uri="{BB962C8B-B14F-4D97-AF65-F5344CB8AC3E}">
        <p14:creationId xmlns:p14="http://schemas.microsoft.com/office/powerpoint/2010/main" val="1375221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143" y="797185"/>
            <a:ext cx="6331857" cy="55459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3127" y="1466378"/>
            <a:ext cx="2132945" cy="4876739"/>
          </a:xfrm>
          <a:prstGeom prst="rect">
            <a:avLst/>
          </a:prstGeom>
        </p:spPr>
      </p:pic>
      <p:sp>
        <p:nvSpPr>
          <p:cNvPr id="3" name="Content Placeholder 2"/>
          <p:cNvSpPr>
            <a:spLocks noGrp="1"/>
          </p:cNvSpPr>
          <p:nvPr>
            <p:ph idx="1"/>
          </p:nvPr>
        </p:nvSpPr>
        <p:spPr>
          <a:xfrm>
            <a:off x="838200" y="1481328"/>
            <a:ext cx="5736771" cy="4351338"/>
          </a:xfrm>
        </p:spPr>
        <p:txBody>
          <a:bodyPr>
            <a:normAutofit/>
          </a:bodyPr>
          <a:lstStyle/>
          <a:p>
            <a:r>
              <a:rPr lang="en-US" sz="2400" dirty="0" smtClean="0"/>
              <a:t>Classifying neurons directly</a:t>
            </a:r>
            <a:br>
              <a:rPr lang="en-US" sz="2400" dirty="0" smtClean="0"/>
            </a:br>
            <a:r>
              <a:rPr lang="en-US" sz="2400" dirty="0" smtClean="0"/>
              <a:t>from grayscale is very challenging</a:t>
            </a:r>
          </a:p>
          <a:p>
            <a:r>
              <a:rPr lang="en-US" sz="2400" dirty="0" smtClean="0"/>
              <a:t>Neurons are high-dimensional</a:t>
            </a:r>
          </a:p>
          <a:p>
            <a:r>
              <a:rPr lang="en-US" sz="2400" dirty="0" smtClean="0"/>
              <a:t>Neurons can span thousands of images</a:t>
            </a:r>
          </a:p>
          <a:p>
            <a:endParaRPr lang="en-US" sz="2400" dirty="0"/>
          </a:p>
          <a:p>
            <a:r>
              <a:rPr lang="en-US" sz="2400" dirty="0" smtClean="0"/>
              <a:t>Current strategies: divide the problem</a:t>
            </a:r>
            <a:br>
              <a:rPr lang="en-US" sz="2400" dirty="0" smtClean="0"/>
            </a:br>
            <a:r>
              <a:rPr lang="en-US" sz="2400" dirty="0" smtClean="0"/>
              <a:t>into several stages, over small patches</a:t>
            </a:r>
          </a:p>
        </p:txBody>
      </p:sp>
      <p:sp>
        <p:nvSpPr>
          <p:cNvPr id="2" name="Title 1"/>
          <p:cNvSpPr>
            <a:spLocks noGrp="1"/>
          </p:cNvSpPr>
          <p:nvPr>
            <p:ph type="title"/>
          </p:nvPr>
        </p:nvSpPr>
        <p:spPr>
          <a:xfrm>
            <a:off x="838200" y="0"/>
            <a:ext cx="10515600" cy="1325563"/>
          </a:xfrm>
        </p:spPr>
        <p:txBody>
          <a:bodyPr/>
          <a:lstStyle/>
          <a:p>
            <a:r>
              <a:rPr lang="en-US" dirty="0" smtClean="0"/>
              <a:t>High-level EM segmentation </a:t>
            </a:r>
            <a:r>
              <a:rPr lang="en-US" dirty="0"/>
              <a:t>s</a:t>
            </a:r>
            <a:r>
              <a:rPr lang="en-US" dirty="0" smtClean="0"/>
              <a:t>trategy</a:t>
            </a:r>
            <a:endParaRPr lang="en-US" dirty="0"/>
          </a:p>
        </p:txBody>
      </p:sp>
    </p:spTree>
    <p:extLst>
      <p:ext uri="{BB962C8B-B14F-4D97-AF65-F5344CB8AC3E}">
        <p14:creationId xmlns:p14="http://schemas.microsoft.com/office/powerpoint/2010/main" val="1121884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647986" y="2495794"/>
            <a:ext cx="2140288" cy="1288997"/>
          </a:xfrm>
          <a:prstGeom prst="roundRect">
            <a:avLst/>
          </a:prstGeom>
          <a:solidFill>
            <a:schemeClr val="accent6">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t>Boundary Prediction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028" y="1423296"/>
            <a:ext cx="1420012" cy="2383989"/>
          </a:xfrm>
          <a:prstGeom prst="rect">
            <a:avLst/>
          </a:prstGeom>
        </p:spPr>
      </p:pic>
      <p:sp>
        <p:nvSpPr>
          <p:cNvPr id="10" name="TextBox 9"/>
          <p:cNvSpPr txBox="1"/>
          <p:nvPr/>
        </p:nvSpPr>
        <p:spPr>
          <a:xfrm>
            <a:off x="0" y="2278519"/>
            <a:ext cx="1032655" cy="830997"/>
          </a:xfrm>
          <a:prstGeom prst="rect">
            <a:avLst/>
          </a:prstGeom>
          <a:noFill/>
        </p:spPr>
        <p:txBody>
          <a:bodyPr wrap="none" rtlCol="0">
            <a:spAutoFit/>
          </a:bodyPr>
          <a:lstStyle/>
          <a:p>
            <a:r>
              <a:rPr lang="en-US" sz="2400" i="1" dirty="0">
                <a:solidFill>
                  <a:srgbClr val="3366FF"/>
                </a:solidFill>
              </a:rPr>
              <a:t>image </a:t>
            </a:r>
            <a:br>
              <a:rPr lang="en-US" sz="2400" i="1" dirty="0">
                <a:solidFill>
                  <a:srgbClr val="3366FF"/>
                </a:solidFill>
              </a:rPr>
            </a:br>
            <a:r>
              <a:rPr lang="en-US" sz="2400" i="1" dirty="0">
                <a:solidFill>
                  <a:srgbClr val="3366FF"/>
                </a:solidFill>
              </a:rPr>
              <a:t>stack</a:t>
            </a:r>
          </a:p>
        </p:txBody>
      </p:sp>
      <p:sp>
        <p:nvSpPr>
          <p:cNvPr id="11" name="Rounded Rectangle 10"/>
          <p:cNvSpPr/>
          <p:nvPr/>
        </p:nvSpPr>
        <p:spPr>
          <a:xfrm>
            <a:off x="5063808" y="2518288"/>
            <a:ext cx="2140288" cy="1288997"/>
          </a:xfrm>
          <a:prstGeom prst="roundRect">
            <a:avLst/>
          </a:prstGeom>
          <a:solidFill>
            <a:schemeClr val="accent6">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t>Watershed</a:t>
            </a:r>
          </a:p>
        </p:txBody>
      </p:sp>
      <p:sp>
        <p:nvSpPr>
          <p:cNvPr id="12" name="Rounded Rectangle 11"/>
          <p:cNvSpPr/>
          <p:nvPr/>
        </p:nvSpPr>
        <p:spPr>
          <a:xfrm>
            <a:off x="7555115" y="2511217"/>
            <a:ext cx="2286601" cy="1288997"/>
          </a:xfrm>
          <a:prstGeom prst="roundRect">
            <a:avLst/>
          </a:prstGeom>
          <a:solidFill>
            <a:schemeClr val="accent6">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t>Agglomeration</a:t>
            </a:r>
          </a:p>
        </p:txBody>
      </p:sp>
      <p:pic>
        <p:nvPicPr>
          <p:cNvPr id="13" name="Picture 12" descr="easyse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0857" y="2386286"/>
            <a:ext cx="1465481" cy="1354213"/>
          </a:xfrm>
          <a:prstGeom prst="rect">
            <a:avLst/>
          </a:prstGeom>
        </p:spPr>
      </p:pic>
      <p:sp>
        <p:nvSpPr>
          <p:cNvPr id="14" name="TextBox 13"/>
          <p:cNvSpPr txBox="1"/>
          <p:nvPr/>
        </p:nvSpPr>
        <p:spPr>
          <a:xfrm>
            <a:off x="5094029" y="1325563"/>
            <a:ext cx="1945084" cy="1200329"/>
          </a:xfrm>
          <a:prstGeom prst="rect">
            <a:avLst/>
          </a:prstGeom>
          <a:noFill/>
        </p:spPr>
        <p:txBody>
          <a:bodyPr wrap="none" rtlCol="0">
            <a:spAutoFit/>
          </a:bodyPr>
          <a:lstStyle/>
          <a:p>
            <a:r>
              <a:rPr lang="en-US" sz="2400" i="1" dirty="0">
                <a:solidFill>
                  <a:srgbClr val="3366FF"/>
                </a:solidFill>
              </a:rPr>
              <a:t>over-</a:t>
            </a:r>
            <a:br>
              <a:rPr lang="en-US" sz="2400" i="1" dirty="0">
                <a:solidFill>
                  <a:srgbClr val="3366FF"/>
                </a:solidFill>
              </a:rPr>
            </a:br>
            <a:r>
              <a:rPr lang="en-US" sz="2400" i="1" dirty="0">
                <a:solidFill>
                  <a:srgbClr val="3366FF"/>
                </a:solidFill>
              </a:rPr>
              <a:t>segmentation</a:t>
            </a:r>
            <a:br>
              <a:rPr lang="en-US" sz="2400" i="1" dirty="0">
                <a:solidFill>
                  <a:srgbClr val="3366FF"/>
                </a:solidFill>
              </a:rPr>
            </a:br>
            <a:r>
              <a:rPr lang="en-US" sz="2400" i="1" dirty="0">
                <a:solidFill>
                  <a:srgbClr val="3366FF"/>
                </a:solidFill>
              </a:rPr>
              <a:t>(conservative)</a:t>
            </a:r>
          </a:p>
        </p:txBody>
      </p:sp>
      <p:sp>
        <p:nvSpPr>
          <p:cNvPr id="15" name="TextBox 14"/>
          <p:cNvSpPr txBox="1"/>
          <p:nvPr/>
        </p:nvSpPr>
        <p:spPr>
          <a:xfrm>
            <a:off x="8190145" y="1340985"/>
            <a:ext cx="1104790" cy="830997"/>
          </a:xfrm>
          <a:prstGeom prst="rect">
            <a:avLst/>
          </a:prstGeom>
          <a:noFill/>
        </p:spPr>
        <p:txBody>
          <a:bodyPr wrap="none" rtlCol="0">
            <a:spAutoFit/>
          </a:bodyPr>
          <a:lstStyle/>
          <a:p>
            <a:r>
              <a:rPr lang="en-US" sz="2400" i="1" dirty="0">
                <a:solidFill>
                  <a:srgbClr val="3366FF"/>
                </a:solidFill>
              </a:rPr>
              <a:t>merge</a:t>
            </a:r>
            <a:br>
              <a:rPr lang="en-US" sz="2400" i="1" dirty="0">
                <a:solidFill>
                  <a:srgbClr val="3366FF"/>
                </a:solidFill>
              </a:rPr>
            </a:br>
            <a:r>
              <a:rPr lang="en-US" sz="2400" i="1" dirty="0">
                <a:solidFill>
                  <a:srgbClr val="3366FF"/>
                </a:solidFill>
              </a:rPr>
              <a:t>regions</a:t>
            </a:r>
          </a:p>
        </p:txBody>
      </p:sp>
      <p:sp>
        <p:nvSpPr>
          <p:cNvPr id="16" name="TextBox 15"/>
          <p:cNvSpPr txBox="1"/>
          <p:nvPr/>
        </p:nvSpPr>
        <p:spPr>
          <a:xfrm>
            <a:off x="10087736" y="1511024"/>
            <a:ext cx="1905971" cy="461665"/>
          </a:xfrm>
          <a:prstGeom prst="rect">
            <a:avLst/>
          </a:prstGeom>
          <a:noFill/>
        </p:spPr>
        <p:txBody>
          <a:bodyPr wrap="none" rtlCol="0">
            <a:spAutoFit/>
          </a:bodyPr>
          <a:lstStyle/>
          <a:p>
            <a:r>
              <a:rPr lang="en-US" sz="2400" i="1" dirty="0">
                <a:solidFill>
                  <a:srgbClr val="3366FF"/>
                </a:solidFill>
              </a:rPr>
              <a:t>segmentation</a:t>
            </a:r>
          </a:p>
        </p:txBody>
      </p:sp>
      <p:sp>
        <p:nvSpPr>
          <p:cNvPr id="17" name="Right Arrow 16"/>
          <p:cNvSpPr/>
          <p:nvPr/>
        </p:nvSpPr>
        <p:spPr>
          <a:xfrm>
            <a:off x="2459039" y="3029653"/>
            <a:ext cx="188947" cy="2351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8" name="Right Arrow 17"/>
          <p:cNvSpPr/>
          <p:nvPr/>
        </p:nvSpPr>
        <p:spPr>
          <a:xfrm>
            <a:off x="4822762" y="3029653"/>
            <a:ext cx="188947" cy="2351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Right Arrow 18"/>
          <p:cNvSpPr/>
          <p:nvPr/>
        </p:nvSpPr>
        <p:spPr>
          <a:xfrm>
            <a:off x="7279310" y="2997689"/>
            <a:ext cx="188947" cy="2351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ight Arrow 19"/>
          <p:cNvSpPr/>
          <p:nvPr/>
        </p:nvSpPr>
        <p:spPr>
          <a:xfrm>
            <a:off x="9993262" y="3029653"/>
            <a:ext cx="188947" cy="2351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2" name="Content Placeholder 2"/>
          <p:cNvSpPr>
            <a:spLocks noGrp="1"/>
          </p:cNvSpPr>
          <p:nvPr>
            <p:ph idx="1"/>
          </p:nvPr>
        </p:nvSpPr>
        <p:spPr>
          <a:xfrm>
            <a:off x="838200" y="3874071"/>
            <a:ext cx="10515600" cy="2765267"/>
          </a:xfrm>
        </p:spPr>
        <p:txBody>
          <a:bodyPr>
            <a:normAutofit lnSpcReduction="10000"/>
          </a:bodyPr>
          <a:lstStyle/>
          <a:p>
            <a:r>
              <a:rPr lang="en-US" sz="2400" dirty="0" smtClean="0"/>
              <a:t>Boundary prediction classification over small patches</a:t>
            </a:r>
            <a:br>
              <a:rPr lang="en-US" sz="2400" dirty="0" smtClean="0"/>
            </a:br>
            <a:r>
              <a:rPr lang="en-US" sz="2400" dirty="0" smtClean="0"/>
              <a:t>(different loss functions: pixel based, MALIS, </a:t>
            </a:r>
            <a:r>
              <a:rPr lang="en-US" sz="2400" dirty="0" err="1" smtClean="0"/>
              <a:t>etc</a:t>
            </a:r>
            <a:r>
              <a:rPr lang="en-US" sz="2400" dirty="0" smtClean="0"/>
              <a:t>)</a:t>
            </a:r>
          </a:p>
          <a:p>
            <a:endParaRPr lang="en-US" sz="2400" dirty="0"/>
          </a:p>
          <a:p>
            <a:r>
              <a:rPr lang="en-US" sz="2400" dirty="0" smtClean="0"/>
              <a:t>Agglomeration: optimize merge/split errors</a:t>
            </a:r>
            <a:br>
              <a:rPr lang="en-US" sz="2400" dirty="0" smtClean="0"/>
            </a:br>
            <a:r>
              <a:rPr lang="en-US" sz="2400" dirty="0" smtClean="0"/>
              <a:t>(generally harder to manually proofread false merge errors</a:t>
            </a:r>
            <a:r>
              <a:rPr lang="en-US" sz="2400" dirty="0" smtClean="0"/>
              <a:t>)</a:t>
            </a:r>
          </a:p>
          <a:p>
            <a:endParaRPr lang="en-US" sz="2400" dirty="0"/>
          </a:p>
          <a:p>
            <a:r>
              <a:rPr lang="en-US" sz="2400" dirty="0" smtClean="0"/>
              <a:t>Basically unchanged in the last several years</a:t>
            </a:r>
            <a:endParaRPr lang="en-US" sz="2400" dirty="0" smtClean="0"/>
          </a:p>
        </p:txBody>
      </p:sp>
      <p:cxnSp>
        <p:nvCxnSpPr>
          <p:cNvPr id="4" name="Straight Arrow Connector 3"/>
          <p:cNvCxnSpPr/>
          <p:nvPr/>
        </p:nvCxnSpPr>
        <p:spPr>
          <a:xfrm>
            <a:off x="11078817" y="3807285"/>
            <a:ext cx="0" cy="1175532"/>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81431" y="5382892"/>
            <a:ext cx="360000" cy="717000"/>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4079" y="5134220"/>
            <a:ext cx="360000" cy="717000"/>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18817" y="5354319"/>
            <a:ext cx="360000" cy="71700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26448" y="5049603"/>
            <a:ext cx="360000" cy="717000"/>
          </a:xfrm>
          <a:prstGeom prst="rect">
            <a:avLst/>
          </a:prstGeom>
        </p:spPr>
      </p:pic>
      <p:sp>
        <p:nvSpPr>
          <p:cNvPr id="5" name="TextBox 4"/>
          <p:cNvSpPr txBox="1"/>
          <p:nvPr/>
        </p:nvSpPr>
        <p:spPr>
          <a:xfrm>
            <a:off x="9209168" y="4982817"/>
            <a:ext cx="1405834" cy="646331"/>
          </a:xfrm>
          <a:prstGeom prst="rect">
            <a:avLst/>
          </a:prstGeom>
          <a:noFill/>
        </p:spPr>
        <p:txBody>
          <a:bodyPr wrap="none" rtlCol="0">
            <a:spAutoFit/>
          </a:bodyPr>
          <a:lstStyle/>
          <a:p>
            <a:r>
              <a:rPr lang="en-US" dirty="0"/>
              <a:t>m</a:t>
            </a:r>
            <a:r>
              <a:rPr lang="en-US" smtClean="0"/>
              <a:t>anual</a:t>
            </a:r>
            <a:br>
              <a:rPr lang="en-US" smtClean="0"/>
            </a:br>
            <a:r>
              <a:rPr lang="en-US" smtClean="0"/>
              <a:t>proofreading</a:t>
            </a:r>
            <a:endParaRPr lang="en-US"/>
          </a:p>
        </p:txBody>
      </p:sp>
      <p:sp>
        <p:nvSpPr>
          <p:cNvPr id="26" name="Title 1"/>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High-level EM segmentation </a:t>
            </a:r>
            <a:r>
              <a:rPr lang="en-US" dirty="0"/>
              <a:t>s</a:t>
            </a:r>
            <a:r>
              <a:rPr lang="en-US" dirty="0" smtClean="0"/>
              <a:t>trategy (pt. 2)</a:t>
            </a:r>
            <a:endParaRPr lang="en-US" dirty="0"/>
          </a:p>
        </p:txBody>
      </p:sp>
    </p:spTree>
    <p:extLst>
      <p:ext uri="{BB962C8B-B14F-4D97-AF65-F5344CB8AC3E}">
        <p14:creationId xmlns:p14="http://schemas.microsoft.com/office/powerpoint/2010/main" val="84209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96673" y="2618448"/>
            <a:ext cx="4185631" cy="1015663"/>
          </a:xfrm>
          <a:prstGeom prst="rect">
            <a:avLst/>
          </a:prstGeom>
          <a:noFill/>
        </p:spPr>
        <p:txBody>
          <a:bodyPr wrap="square" rtlCol="0">
            <a:spAutoFit/>
          </a:bodyPr>
          <a:lstStyle/>
          <a:p>
            <a:r>
              <a:rPr lang="en-US" sz="6000" dirty="0" smtClean="0"/>
              <a:t>Challenges</a:t>
            </a:r>
            <a:endParaRPr lang="en-US" sz="6000" dirty="0"/>
          </a:p>
        </p:txBody>
      </p:sp>
    </p:spTree>
    <p:extLst>
      <p:ext uri="{BB962C8B-B14F-4D97-AF65-F5344CB8AC3E}">
        <p14:creationId xmlns:p14="http://schemas.microsoft.com/office/powerpoint/2010/main" val="72161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322" y="193002"/>
            <a:ext cx="10916478" cy="1325563"/>
          </a:xfrm>
        </p:spPr>
        <p:txBody>
          <a:bodyPr>
            <a:normAutofit/>
          </a:bodyPr>
          <a:lstStyle/>
          <a:p>
            <a:r>
              <a:rPr lang="en-US" dirty="0" smtClean="0"/>
              <a:t>High-level: why </a:t>
            </a:r>
            <a:r>
              <a:rPr lang="en-US" dirty="0"/>
              <a:t>s</a:t>
            </a:r>
            <a:r>
              <a:rPr lang="en-US" dirty="0" smtClean="0"/>
              <a:t>egmentation </a:t>
            </a:r>
            <a:r>
              <a:rPr lang="en-US" dirty="0"/>
              <a:t>i</a:t>
            </a:r>
            <a:r>
              <a:rPr lang="en-US" dirty="0" smtClean="0"/>
              <a:t>s </a:t>
            </a:r>
            <a:r>
              <a:rPr lang="en-US" dirty="0"/>
              <a:t>c</a:t>
            </a:r>
            <a:r>
              <a:rPr lang="en-US" dirty="0" smtClean="0"/>
              <a:t>hallenging</a:t>
            </a:r>
            <a:endParaRPr lang="en-US" dirty="0"/>
          </a:p>
        </p:txBody>
      </p:sp>
      <p:sp>
        <p:nvSpPr>
          <p:cNvPr id="3" name="Content Placeholder 2"/>
          <p:cNvSpPr>
            <a:spLocks noGrp="1"/>
          </p:cNvSpPr>
          <p:nvPr>
            <p:ph idx="1"/>
          </p:nvPr>
        </p:nvSpPr>
        <p:spPr>
          <a:xfrm>
            <a:off x="838200" y="1764253"/>
            <a:ext cx="10515600" cy="4412709"/>
          </a:xfrm>
        </p:spPr>
        <p:txBody>
          <a:bodyPr>
            <a:normAutofit/>
          </a:bodyPr>
          <a:lstStyle/>
          <a:p>
            <a:r>
              <a:rPr lang="en-US" sz="2400" dirty="0" smtClean="0"/>
              <a:t>Complex neuron shapes, spans 1000s of images</a:t>
            </a:r>
          </a:p>
          <a:p>
            <a:pPr lvl="1"/>
            <a:r>
              <a:rPr lang="en-US" sz="2000" dirty="0" smtClean="0"/>
              <a:t>Requires big data computation </a:t>
            </a:r>
            <a:r>
              <a:rPr lang="en-US" sz="2000" dirty="0" smtClean="0">
                <a:sym typeface="Wingdings"/>
              </a:rPr>
              <a:t> </a:t>
            </a:r>
            <a:r>
              <a:rPr lang="en-US" sz="2000" dirty="0" smtClean="0"/>
              <a:t>challenging entry point for researchers</a:t>
            </a:r>
          </a:p>
          <a:p>
            <a:pPr lvl="1"/>
            <a:r>
              <a:rPr lang="en-US" sz="2000" dirty="0" smtClean="0"/>
              <a:t>Neuronal shapes poorly characterized </a:t>
            </a:r>
          </a:p>
          <a:p>
            <a:pPr lvl="1"/>
            <a:r>
              <a:rPr lang="en-US" sz="2000" dirty="0" smtClean="0"/>
              <a:t>Computation done in several steps, over small windows </a:t>
            </a:r>
            <a:r>
              <a:rPr lang="en-US" sz="2000" dirty="0" smtClean="0">
                <a:sym typeface="Wingdings"/>
              </a:rPr>
              <a:t> </a:t>
            </a:r>
            <a:br>
              <a:rPr lang="en-US" sz="2000" dirty="0" smtClean="0">
                <a:sym typeface="Wingdings"/>
              </a:rPr>
            </a:br>
            <a:r>
              <a:rPr lang="en-US" sz="2000" dirty="0" smtClean="0"/>
              <a:t>more heuristics, tuning, and points of failure</a:t>
            </a:r>
          </a:p>
          <a:p>
            <a:endParaRPr lang="en-US" dirty="0" smtClean="0"/>
          </a:p>
        </p:txBody>
      </p:sp>
      <p:pic>
        <p:nvPicPr>
          <p:cNvPr id="4" name="Picture 3" descr="zoomoutneuron1.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14761"/>
            <a:ext cx="3355883" cy="2488201"/>
          </a:xfrm>
          <a:prstGeom prst="rect">
            <a:avLst/>
          </a:prstGeom>
        </p:spPr>
      </p:pic>
      <p:pic>
        <p:nvPicPr>
          <p:cNvPr id="5" name="Picture 4"/>
          <p:cNvPicPr>
            <a:picLocks noChangeAspect="1"/>
          </p:cNvPicPr>
          <p:nvPr/>
        </p:nvPicPr>
        <p:blipFill>
          <a:blip r:embed="rId3"/>
          <a:stretch>
            <a:fillRect/>
          </a:stretch>
        </p:blipFill>
        <p:spPr>
          <a:xfrm rot="14525785">
            <a:off x="2478201" y="5122386"/>
            <a:ext cx="799336" cy="499584"/>
          </a:xfrm>
          <a:prstGeom prst="rect">
            <a:avLst/>
          </a:prstGeom>
        </p:spPr>
      </p:pic>
      <p:pic>
        <p:nvPicPr>
          <p:cNvPr id="6" name="Picture 5" descr="zoominneuron1.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881" y="4015949"/>
            <a:ext cx="3638120" cy="2697465"/>
          </a:xfrm>
          <a:prstGeom prst="rect">
            <a:avLst/>
          </a:prstGeom>
        </p:spPr>
      </p:pic>
      <p:cxnSp>
        <p:nvCxnSpPr>
          <p:cNvPr id="8" name="Straight Connector 7"/>
          <p:cNvCxnSpPr>
            <a:endCxn id="5" idx="3"/>
          </p:cNvCxnSpPr>
          <p:nvPr/>
        </p:nvCxnSpPr>
        <p:spPr>
          <a:xfrm flipH="1">
            <a:off x="2690830" y="4022257"/>
            <a:ext cx="3199592" cy="99672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534539" y="5389956"/>
            <a:ext cx="3420343" cy="132345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74779" y="4649645"/>
            <a:ext cx="1579022" cy="369332"/>
          </a:xfrm>
          <a:prstGeom prst="rect">
            <a:avLst/>
          </a:prstGeom>
          <a:noFill/>
        </p:spPr>
        <p:txBody>
          <a:bodyPr wrap="none" rtlCol="0">
            <a:spAutoFit/>
          </a:bodyPr>
          <a:lstStyle/>
          <a:p>
            <a:r>
              <a:rPr lang="en-US" i="1" dirty="0" smtClean="0"/>
              <a:t>Intricate shape</a:t>
            </a:r>
            <a:endParaRPr lang="en-US" i="1" dirty="0"/>
          </a:p>
        </p:txBody>
      </p:sp>
    </p:spTree>
    <p:extLst>
      <p:ext uri="{BB962C8B-B14F-4D97-AF65-F5344CB8AC3E}">
        <p14:creationId xmlns:p14="http://schemas.microsoft.com/office/powerpoint/2010/main" val="819888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4253"/>
            <a:ext cx="10515600" cy="4412709"/>
          </a:xfrm>
        </p:spPr>
        <p:txBody>
          <a:bodyPr>
            <a:normAutofit/>
          </a:bodyPr>
          <a:lstStyle/>
          <a:p>
            <a:r>
              <a:rPr lang="en-US" sz="2400" dirty="0" smtClean="0"/>
              <a:t>Imperfections or anomalies in data</a:t>
            </a:r>
            <a:br>
              <a:rPr lang="en-US" sz="2400" dirty="0" smtClean="0"/>
            </a:br>
            <a:r>
              <a:rPr lang="en-US" sz="2400" dirty="0" smtClean="0"/>
              <a:t>(even a small number of artifacts can render the resulting graph useless)</a:t>
            </a:r>
          </a:p>
        </p:txBody>
      </p:sp>
      <p:pic>
        <p:nvPicPr>
          <p:cNvPr id="8" name="Picture 7" descr="notgoo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417" y="2894906"/>
            <a:ext cx="3002097" cy="2671125"/>
          </a:xfrm>
          <a:prstGeom prst="rect">
            <a:avLst/>
          </a:prstGeom>
        </p:spPr>
      </p:pic>
      <p:pic>
        <p:nvPicPr>
          <p:cNvPr id="9" name="Picture 8" descr="artifac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8965" y="2894906"/>
            <a:ext cx="3068972" cy="2694571"/>
          </a:xfrm>
          <a:prstGeom prst="rect">
            <a:avLst/>
          </a:prstGeom>
        </p:spPr>
      </p:pic>
      <p:sp>
        <p:nvSpPr>
          <p:cNvPr id="10" name="TextBox 9"/>
          <p:cNvSpPr txBox="1"/>
          <p:nvPr/>
        </p:nvSpPr>
        <p:spPr>
          <a:xfrm>
            <a:off x="292646" y="4030921"/>
            <a:ext cx="2239909" cy="646331"/>
          </a:xfrm>
          <a:prstGeom prst="rect">
            <a:avLst/>
          </a:prstGeom>
          <a:noFill/>
        </p:spPr>
        <p:txBody>
          <a:bodyPr wrap="none" rtlCol="0">
            <a:spAutoFit/>
          </a:bodyPr>
          <a:lstStyle/>
          <a:p>
            <a:r>
              <a:rPr lang="en-US" i="1" dirty="0"/>
              <a:t>m</a:t>
            </a:r>
            <a:r>
              <a:rPr lang="en-US" i="1" smtClean="0"/>
              <a:t>embrane </a:t>
            </a:r>
            <a:r>
              <a:rPr lang="en-US" i="1" dirty="0" smtClean="0"/>
              <a:t>holes</a:t>
            </a:r>
            <a:br>
              <a:rPr lang="en-US" i="1" dirty="0" smtClean="0"/>
            </a:br>
            <a:r>
              <a:rPr lang="en-US" i="1" dirty="0" smtClean="0"/>
              <a:t>in original image data</a:t>
            </a:r>
            <a:endParaRPr lang="en-US" i="1" dirty="0"/>
          </a:p>
        </p:txBody>
      </p:sp>
      <p:cxnSp>
        <p:nvCxnSpPr>
          <p:cNvPr id="12" name="Straight Arrow Connector 11"/>
          <p:cNvCxnSpPr/>
          <p:nvPr/>
        </p:nvCxnSpPr>
        <p:spPr>
          <a:xfrm>
            <a:off x="2177143" y="4354087"/>
            <a:ext cx="1117600" cy="52251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691955" y="3892422"/>
            <a:ext cx="2207399" cy="923330"/>
          </a:xfrm>
          <a:prstGeom prst="rect">
            <a:avLst/>
          </a:prstGeom>
          <a:noFill/>
        </p:spPr>
        <p:txBody>
          <a:bodyPr wrap="none" rtlCol="0">
            <a:spAutoFit/>
          </a:bodyPr>
          <a:lstStyle/>
          <a:p>
            <a:r>
              <a:rPr lang="en-US" i="1" dirty="0"/>
              <a:t>r</a:t>
            </a:r>
            <a:r>
              <a:rPr lang="en-US" i="1" dirty="0" smtClean="0"/>
              <a:t>esults in falsely</a:t>
            </a:r>
            <a:br>
              <a:rPr lang="en-US" i="1" dirty="0" smtClean="0"/>
            </a:br>
            <a:r>
              <a:rPr lang="en-US" i="1" dirty="0" smtClean="0"/>
              <a:t>merging parts of</a:t>
            </a:r>
            <a:br>
              <a:rPr lang="en-US" i="1" dirty="0" smtClean="0"/>
            </a:br>
            <a:r>
              <a:rPr lang="en-US" i="1" dirty="0" smtClean="0"/>
              <a:t>two different neurons</a:t>
            </a:r>
            <a:endParaRPr lang="en-US" i="1" dirty="0"/>
          </a:p>
        </p:txBody>
      </p:sp>
      <p:sp>
        <p:nvSpPr>
          <p:cNvPr id="14" name="Title 1"/>
          <p:cNvSpPr>
            <a:spLocks noGrp="1"/>
          </p:cNvSpPr>
          <p:nvPr>
            <p:ph type="title"/>
          </p:nvPr>
        </p:nvSpPr>
        <p:spPr>
          <a:xfrm>
            <a:off x="410817" y="193002"/>
            <a:ext cx="11781183" cy="1325563"/>
          </a:xfrm>
        </p:spPr>
        <p:txBody>
          <a:bodyPr>
            <a:normAutofit/>
          </a:bodyPr>
          <a:lstStyle/>
          <a:p>
            <a:r>
              <a:rPr lang="en-US" dirty="0" smtClean="0"/>
              <a:t>High-level: why </a:t>
            </a:r>
            <a:r>
              <a:rPr lang="en-US" dirty="0"/>
              <a:t>s</a:t>
            </a:r>
            <a:r>
              <a:rPr lang="en-US" dirty="0" smtClean="0"/>
              <a:t>egmentation </a:t>
            </a:r>
            <a:r>
              <a:rPr lang="en-US" dirty="0"/>
              <a:t>i</a:t>
            </a:r>
            <a:r>
              <a:rPr lang="en-US" dirty="0" smtClean="0"/>
              <a:t>s </a:t>
            </a:r>
            <a:r>
              <a:rPr lang="en-US" dirty="0"/>
              <a:t>c</a:t>
            </a:r>
            <a:r>
              <a:rPr lang="en-US" dirty="0" smtClean="0"/>
              <a:t>hallenging (</a:t>
            </a:r>
            <a:r>
              <a:rPr lang="en-US" dirty="0" err="1" smtClean="0"/>
              <a:t>pt</a:t>
            </a:r>
            <a:r>
              <a:rPr lang="en-US" dirty="0" smtClean="0"/>
              <a:t> 2)</a:t>
            </a:r>
            <a:endParaRPr lang="en-US" dirty="0"/>
          </a:p>
        </p:txBody>
      </p:sp>
    </p:spTree>
    <p:extLst>
      <p:ext uri="{BB962C8B-B14F-4D97-AF65-F5344CB8AC3E}">
        <p14:creationId xmlns:p14="http://schemas.microsoft.com/office/powerpoint/2010/main" val="1935489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193002"/>
            <a:ext cx="11582400" cy="1325563"/>
          </a:xfrm>
        </p:spPr>
        <p:txBody>
          <a:bodyPr>
            <a:normAutofit/>
          </a:bodyPr>
          <a:lstStyle/>
          <a:p>
            <a:r>
              <a:rPr lang="en-US" dirty="0" smtClean="0"/>
              <a:t>High-level: why </a:t>
            </a:r>
            <a:r>
              <a:rPr lang="en-US" dirty="0"/>
              <a:t>s</a:t>
            </a:r>
            <a:r>
              <a:rPr lang="en-US" dirty="0" smtClean="0"/>
              <a:t>egmentation is challenging (</a:t>
            </a:r>
            <a:r>
              <a:rPr lang="en-US" dirty="0" err="1" smtClean="0"/>
              <a:t>pt</a:t>
            </a:r>
            <a:r>
              <a:rPr lang="en-US" dirty="0" smtClean="0"/>
              <a:t> 3)</a:t>
            </a:r>
            <a:endParaRPr lang="en-US" dirty="0"/>
          </a:p>
        </p:txBody>
      </p:sp>
      <p:sp>
        <p:nvSpPr>
          <p:cNvPr id="3" name="Content Placeholder 2"/>
          <p:cNvSpPr>
            <a:spLocks noGrp="1"/>
          </p:cNvSpPr>
          <p:nvPr>
            <p:ph idx="1"/>
          </p:nvPr>
        </p:nvSpPr>
        <p:spPr>
          <a:xfrm>
            <a:off x="838200" y="1588748"/>
            <a:ext cx="10515600" cy="2052373"/>
          </a:xfrm>
        </p:spPr>
        <p:txBody>
          <a:bodyPr>
            <a:normAutofit/>
          </a:bodyPr>
          <a:lstStyle/>
          <a:p>
            <a:r>
              <a:rPr lang="en-US" sz="2400" dirty="0" err="1" smtClean="0"/>
              <a:t>Connectomics</a:t>
            </a:r>
            <a:r>
              <a:rPr lang="en-US" sz="2400" dirty="0" smtClean="0"/>
              <a:t> is </a:t>
            </a:r>
            <a:r>
              <a:rPr lang="en-US" sz="2400" dirty="0"/>
              <a:t>a relatively new field</a:t>
            </a:r>
          </a:p>
          <a:p>
            <a:pPr lvl="1"/>
            <a:r>
              <a:rPr lang="en-US" sz="2000" dirty="0"/>
              <a:t>Limited training data (small, incomplete reconstructions, </a:t>
            </a:r>
            <a:r>
              <a:rPr lang="en-US" sz="2000" dirty="0" err="1"/>
              <a:t>etc</a:t>
            </a:r>
            <a:r>
              <a:rPr lang="en-US" sz="2000" dirty="0"/>
              <a:t>) </a:t>
            </a:r>
          </a:p>
          <a:p>
            <a:pPr lvl="1"/>
            <a:r>
              <a:rPr lang="en-US" sz="2000" dirty="0"/>
              <a:t>Do we need more domain experience? – might take some time</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9069" y="2805558"/>
            <a:ext cx="1668091" cy="3813903"/>
          </a:xfrm>
          <a:prstGeom prst="rect">
            <a:avLst/>
          </a:prstGeom>
        </p:spPr>
      </p:pic>
      <p:sp>
        <p:nvSpPr>
          <p:cNvPr id="5" name="TextBox 4"/>
          <p:cNvSpPr txBox="1"/>
          <p:nvPr/>
        </p:nvSpPr>
        <p:spPr>
          <a:xfrm>
            <a:off x="480392" y="2805558"/>
            <a:ext cx="2727413" cy="2031325"/>
          </a:xfrm>
          <a:prstGeom prst="rect">
            <a:avLst/>
          </a:prstGeom>
          <a:noFill/>
        </p:spPr>
        <p:txBody>
          <a:bodyPr wrap="none" rtlCol="0">
            <a:spAutoFit/>
          </a:bodyPr>
          <a:lstStyle/>
          <a:p>
            <a:r>
              <a:rPr lang="en-US" b="1" dirty="0" smtClean="0">
                <a:solidFill>
                  <a:srgbClr val="002060"/>
                </a:solidFill>
              </a:rPr>
              <a:t>Fly medulla reconstruction</a:t>
            </a:r>
            <a:br>
              <a:rPr lang="en-US" b="1" dirty="0" smtClean="0">
                <a:solidFill>
                  <a:srgbClr val="002060"/>
                </a:solidFill>
              </a:rPr>
            </a:br>
            <a:r>
              <a:rPr lang="en-US" dirty="0" smtClean="0"/>
              <a:t>[PNAS </a:t>
            </a:r>
            <a:r>
              <a:rPr lang="fr-FR" dirty="0" smtClean="0"/>
              <a:t>’</a:t>
            </a:r>
            <a:r>
              <a:rPr lang="en-US" dirty="0" smtClean="0"/>
              <a:t>15]</a:t>
            </a:r>
          </a:p>
          <a:p>
            <a:endParaRPr lang="en-US" dirty="0"/>
          </a:p>
          <a:p>
            <a:r>
              <a:rPr lang="en-US" dirty="0" smtClean="0"/>
              <a:t>~30,000 cubic microns</a:t>
            </a:r>
            <a:br>
              <a:rPr lang="en-US" dirty="0" smtClean="0"/>
            </a:br>
            <a:r>
              <a:rPr lang="en-US" i="1" dirty="0" smtClean="0"/>
              <a:t>(state-of-art reconstruction</a:t>
            </a:r>
            <a:br>
              <a:rPr lang="en-US" i="1" dirty="0" smtClean="0"/>
            </a:br>
            <a:r>
              <a:rPr lang="en-US" i="1" dirty="0" smtClean="0"/>
              <a:t>but only small fraction</a:t>
            </a:r>
            <a:br>
              <a:rPr lang="en-US" i="1" dirty="0" smtClean="0"/>
            </a:br>
            <a:r>
              <a:rPr lang="en-US" i="1" dirty="0" smtClean="0"/>
              <a:t>of fly brain)</a:t>
            </a:r>
            <a:endParaRPr lang="en-US" i="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0649" y="5828313"/>
            <a:ext cx="810127" cy="791148"/>
          </a:xfrm>
          <a:prstGeom prst="rect">
            <a:avLst/>
          </a:prstGeom>
        </p:spPr>
      </p:pic>
      <p:sp>
        <p:nvSpPr>
          <p:cNvPr id="7" name="TextBox 6"/>
          <p:cNvSpPr txBox="1"/>
          <p:nvPr/>
        </p:nvSpPr>
        <p:spPr>
          <a:xfrm>
            <a:off x="6865908" y="5900721"/>
            <a:ext cx="3074752" cy="646331"/>
          </a:xfrm>
          <a:prstGeom prst="rect">
            <a:avLst/>
          </a:prstGeom>
          <a:noFill/>
        </p:spPr>
        <p:txBody>
          <a:bodyPr wrap="none" rtlCol="0">
            <a:spAutoFit/>
          </a:bodyPr>
          <a:lstStyle/>
          <a:p>
            <a:r>
              <a:rPr lang="en-US" b="1" dirty="0" smtClean="0">
                <a:solidFill>
                  <a:srgbClr val="002060"/>
                </a:solidFill>
              </a:rPr>
              <a:t>Typical evaluation dataset size</a:t>
            </a:r>
            <a:br>
              <a:rPr lang="en-US" b="1" dirty="0" smtClean="0">
                <a:solidFill>
                  <a:srgbClr val="002060"/>
                </a:solidFill>
              </a:rPr>
            </a:br>
            <a:r>
              <a:rPr lang="en-US" smtClean="0"/>
              <a:t>(1/30</a:t>
            </a:r>
            <a:r>
              <a:rPr lang="en-US" baseline="30000" smtClean="0"/>
              <a:t>th</a:t>
            </a:r>
            <a:r>
              <a:rPr lang="en-US" smtClean="0"/>
              <a:t> size)</a:t>
            </a:r>
            <a:endParaRPr lang="en-US" dirty="0"/>
          </a:p>
        </p:txBody>
      </p:sp>
      <p:sp>
        <p:nvSpPr>
          <p:cNvPr id="8" name="TextBox 7"/>
          <p:cNvSpPr txBox="1"/>
          <p:nvPr/>
        </p:nvSpPr>
        <p:spPr>
          <a:xfrm>
            <a:off x="5880649" y="4945625"/>
            <a:ext cx="3624903" cy="646331"/>
          </a:xfrm>
          <a:prstGeom prst="rect">
            <a:avLst/>
          </a:prstGeom>
          <a:noFill/>
        </p:spPr>
        <p:txBody>
          <a:bodyPr wrap="none" rtlCol="0">
            <a:spAutoFit/>
          </a:bodyPr>
          <a:lstStyle/>
          <a:p>
            <a:r>
              <a:rPr lang="en-US" i="1" dirty="0"/>
              <a:t>v</a:t>
            </a:r>
            <a:r>
              <a:rPr lang="en-US" i="1" dirty="0" smtClean="0"/>
              <a:t>ery small training datasets does not</a:t>
            </a:r>
            <a:r>
              <a:rPr lang="en-US" i="1" dirty="0"/>
              <a:t/>
            </a:r>
            <a:br>
              <a:rPr lang="en-US" i="1" dirty="0"/>
            </a:br>
            <a:r>
              <a:rPr lang="en-US" i="1" dirty="0" smtClean="0"/>
              <a:t>contain relevant biology</a:t>
            </a:r>
            <a:endParaRPr lang="en-US" i="1" dirty="0"/>
          </a:p>
        </p:txBody>
      </p:sp>
    </p:spTree>
    <p:extLst>
      <p:ext uri="{BB962C8B-B14F-4D97-AF65-F5344CB8AC3E}">
        <p14:creationId xmlns:p14="http://schemas.microsoft.com/office/powerpoint/2010/main" val="204822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7884</TotalTime>
  <Words>1267</Words>
  <Application>Microsoft Macintosh PowerPoint</Application>
  <PresentationFormat>Widescreen</PresentationFormat>
  <Paragraphs>205</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Calibri Light</vt:lpstr>
      <vt:lpstr>Cambria Math</vt:lpstr>
      <vt:lpstr>Wingdings</vt:lpstr>
      <vt:lpstr>Arial</vt:lpstr>
      <vt:lpstr>Office Theme</vt:lpstr>
      <vt:lpstr>EM Segmentation in Connectomics a User’s Perspective</vt:lpstr>
      <vt:lpstr>Presentation goals</vt:lpstr>
      <vt:lpstr>State of EM segmentation</vt:lpstr>
      <vt:lpstr>High-level EM segmentation strategy</vt:lpstr>
      <vt:lpstr>PowerPoint Presentation</vt:lpstr>
      <vt:lpstr>PowerPoint Presentation</vt:lpstr>
      <vt:lpstr>High-level: why segmentation is challenging</vt:lpstr>
      <vt:lpstr>High-level: why segmentation is challenging (pt 2)</vt:lpstr>
      <vt:lpstr>High-level: why segmentation is challenging (pt 3)</vt:lpstr>
      <vt:lpstr>Where segmentation fails</vt:lpstr>
      <vt:lpstr>Where segmentation fails (pt 2)</vt:lpstr>
      <vt:lpstr>It is hard to solve a poorly defined question</vt:lpstr>
      <vt:lpstr>PowerPoint Presentation</vt:lpstr>
      <vt:lpstr>Ingredients for a good segmentation</vt:lpstr>
      <vt:lpstr>Ingredients for a good segmentation (pt 2)</vt:lpstr>
      <vt:lpstr>Ingredients for good segmentation (pt 3)</vt:lpstr>
      <vt:lpstr>Our proposed workflow (proofreading + segmentation)</vt:lpstr>
      <vt:lpstr>Short-term needs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Redefining the Goals of EM Segmentation</dc:title>
  <dc:creator>Stephen Plaza</dc:creator>
  <cp:lastModifiedBy>Stephen Plaza</cp:lastModifiedBy>
  <cp:revision>101</cp:revision>
  <dcterms:created xsi:type="dcterms:W3CDTF">2016-09-09T21:02:01Z</dcterms:created>
  <dcterms:modified xsi:type="dcterms:W3CDTF">2016-09-15T21:25:18Z</dcterms:modified>
</cp:coreProperties>
</file>